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59" r:id="rId4"/>
    <p:sldId id="260" r:id="rId5"/>
    <p:sldId id="261" r:id="rId6"/>
    <p:sldId id="262" r:id="rId7"/>
    <p:sldId id="270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1" r:id="rId16"/>
    <p:sldId id="272" r:id="rId17"/>
    <p:sldId id="318" r:id="rId18"/>
    <p:sldId id="317" r:id="rId19"/>
    <p:sldId id="273" r:id="rId20"/>
    <p:sldId id="319" r:id="rId21"/>
    <p:sldId id="323" r:id="rId22"/>
    <p:sldId id="274" r:id="rId23"/>
    <p:sldId id="321" r:id="rId24"/>
    <p:sldId id="320" r:id="rId25"/>
    <p:sldId id="341" r:id="rId26"/>
    <p:sldId id="340" r:id="rId27"/>
    <p:sldId id="338" r:id="rId28"/>
    <p:sldId id="276" r:id="rId29"/>
    <p:sldId id="324" r:id="rId30"/>
    <p:sldId id="325" r:id="rId31"/>
    <p:sldId id="326" r:id="rId32"/>
    <p:sldId id="330" r:id="rId33"/>
    <p:sldId id="331" r:id="rId34"/>
    <p:sldId id="332" r:id="rId35"/>
    <p:sldId id="329" r:id="rId36"/>
    <p:sldId id="333" r:id="rId37"/>
    <p:sldId id="328" r:id="rId38"/>
    <p:sldId id="277" r:id="rId39"/>
    <p:sldId id="278" r:id="rId40"/>
    <p:sldId id="335" r:id="rId41"/>
    <p:sldId id="279" r:id="rId42"/>
    <p:sldId id="336" r:id="rId43"/>
    <p:sldId id="337" r:id="rId44"/>
    <p:sldId id="280" r:id="rId45"/>
    <p:sldId id="339" r:id="rId46"/>
    <p:sldId id="284" r:id="rId47"/>
    <p:sldId id="28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90"/>
    <p:restoredTop sz="92947"/>
  </p:normalViewPr>
  <p:slideViewPr>
    <p:cSldViewPr snapToGrid="0" snapToObjects="1">
      <p:cViewPr varScale="1">
        <p:scale>
          <a:sx n="64" d="100"/>
          <a:sy n="64" d="100"/>
        </p:scale>
        <p:origin x="200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200" d="100"/>
          <a:sy n="200" d="100"/>
        </p:scale>
        <p:origin x="288" y="-1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1977F-8BDA-7845-AF70-E010A4B5F5D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B7244-ECC9-A743-97F7-81801890B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3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52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8EEBE38-A369-FF41-9FCA-87C9718B9F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844E5D82-9C82-F34D-BBDC-ADCF42100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5649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F0402AF-030C-9D48-B75B-E4ED8A6E13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449E4450-0DAC-524F-921F-B5FA0B2156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9821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83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83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31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56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24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21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08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3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83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87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7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00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10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886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7843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781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353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097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8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Ludovico </a:t>
            </a:r>
            <a:r>
              <a:rPr lang="en-US" dirty="0" err="1"/>
              <a:t>Gardano</a:t>
            </a:r>
            <a:r>
              <a:rPr lang="en-US" dirty="0"/>
              <a:t> + </a:t>
            </a:r>
            <a:r>
              <a:rPr lang="en-US" dirty="0" err="1"/>
              <a:t>Gerolamo</a:t>
            </a:r>
            <a:r>
              <a:rPr lang="en-US" dirty="0"/>
              <a:t> Ferrari</a:t>
            </a:r>
          </a:p>
          <a:p>
            <a:r>
              <a:rPr lang="en-US" dirty="0"/>
              <a:t>Lagrange + Gauss + Galois + </a:t>
            </a:r>
            <a:r>
              <a:rPr lang="en-US" dirty="0" err="1"/>
              <a:t>Ruffini</a:t>
            </a:r>
            <a:r>
              <a:rPr lang="en-US" dirty="0"/>
              <a:t> + Abel</a:t>
            </a:r>
          </a:p>
          <a:p>
            <a:r>
              <a:rPr lang="en-US" dirty="0"/>
              <a:t>Gauss + Galois + </a:t>
            </a:r>
            <a:r>
              <a:rPr lang="en-US" dirty="0" err="1"/>
              <a:t>Wantzel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184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7244-ECC9-A743-97F7-81801890B0A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74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3655023-AD15-DD48-B0B3-A73E78E56A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43D4633C-CDED-154F-83D9-5B062A3D7C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8740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F82A3D8-CE31-764F-9F68-A03BAF2CD3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BB1958D9-CAC9-784D-B72A-F2A18AEBDE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7567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284D5946-FEA8-4641-BCAC-CAAB8900BC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726202D3-1FF5-DF4E-BF48-4C24D0A1CE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810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1A6B1E53-929C-344E-BCD7-3BB7EA3623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47CFB80-AFE6-DD4B-8099-6B7EAFC2F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9417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3B1F6A99-1626-2648-BEDB-CC2DD1F6A8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4F6B8882-A346-4640-812D-CCA6A8DD24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3818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A96EED6A-12BD-D144-B26E-94592B4BC4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40D63654-FF06-BC4C-8D39-642C901ED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823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9EE0-4429-8F43-8EBB-BE58CF0B287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A316-F87B-1A42-A41C-7E9447559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8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9EE0-4429-8F43-8EBB-BE58CF0B287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A316-F87B-1A42-A41C-7E9447559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7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9EE0-4429-8F43-8EBB-BE58CF0B287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A316-F87B-1A42-A41C-7E9447559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39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9EE0-4429-8F43-8EBB-BE58CF0B287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A316-F87B-1A42-A41C-7E9447559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23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9EE0-4429-8F43-8EBB-BE58CF0B287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A316-F87B-1A42-A41C-7E9447559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0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9EE0-4429-8F43-8EBB-BE58CF0B287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A316-F87B-1A42-A41C-7E9447559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1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9EE0-4429-8F43-8EBB-BE58CF0B287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A316-F87B-1A42-A41C-7E9447559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11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9EE0-4429-8F43-8EBB-BE58CF0B287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A316-F87B-1A42-A41C-7E9447559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4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9EE0-4429-8F43-8EBB-BE58CF0B287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A316-F87B-1A42-A41C-7E9447559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5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9EE0-4429-8F43-8EBB-BE58CF0B287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A316-F87B-1A42-A41C-7E9447559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63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9EE0-4429-8F43-8EBB-BE58CF0B287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A316-F87B-1A42-A41C-7E9447559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45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19EE0-4429-8F43-8EBB-BE58CF0B287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6A316-F87B-1A42-A41C-7E9447559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e result for bruegel the el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83"/>
            <a:ext cx="12200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9918" y="2235200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the story </a:t>
            </a:r>
            <a:br>
              <a:rPr lang="en-US" sz="7200" b="1" dirty="0">
                <a:solidFill>
                  <a:schemeClr val="bg1"/>
                </a:solidFill>
              </a:rPr>
            </a:br>
            <a:r>
              <a:rPr lang="en-US" sz="7200" b="1" dirty="0">
                <a:solidFill>
                  <a:schemeClr val="bg1"/>
                </a:solidFill>
              </a:rPr>
              <a:t>of complexity</a:t>
            </a:r>
          </a:p>
        </p:txBody>
      </p:sp>
    </p:spTree>
    <p:extLst>
      <p:ext uri="{BB962C8B-B14F-4D97-AF65-F5344CB8AC3E}">
        <p14:creationId xmlns:p14="http://schemas.microsoft.com/office/powerpoint/2010/main" val="524102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4">
            <a:extLst>
              <a:ext uri="{FF2B5EF4-FFF2-40B4-BE49-F238E27FC236}">
                <a16:creationId xmlns:a16="http://schemas.microsoft.com/office/drawing/2014/main" id="{BE9F453C-08AA-674F-AFAC-771D25E47707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9163491-0B40-3A45-99C6-AD33AF52DBD6}" type="slidenum">
              <a:rPr lang="en-US" altLang="en-US" sz="1400">
                <a:solidFill>
                  <a:schemeClr val="tx1"/>
                </a:solidFill>
              </a:rPr>
              <a:pPr algn="r" eaLnBrk="1" hangingPunct="1"/>
              <a:t>10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0E3DE37C-79C1-8846-9C07-F7581DF104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15736" y="527053"/>
            <a:ext cx="84582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Mathematics needs foundations!</a:t>
            </a:r>
          </a:p>
        </p:txBody>
      </p:sp>
      <p:pic>
        <p:nvPicPr>
          <p:cNvPr id="41988" name="Picture 5" descr="hil">
            <a:extLst>
              <a:ext uri="{FF2B5EF4-FFF2-40B4-BE49-F238E27FC236}">
                <a16:creationId xmlns:a16="http://schemas.microsoft.com/office/drawing/2014/main" id="{76996226-E190-334E-A935-8A3907172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90800"/>
            <a:ext cx="24384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6">
            <a:extLst>
              <a:ext uri="{FF2B5EF4-FFF2-40B4-BE49-F238E27FC236}">
                <a16:creationId xmlns:a16="http://schemas.microsoft.com/office/drawing/2014/main" id="{85185C57-DDF6-124E-B68C-C851300FD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439" y="5334000"/>
            <a:ext cx="18319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+mn-lt"/>
              </a:rPr>
              <a:t>D. Hilbert</a:t>
            </a:r>
            <a:endParaRPr lang="en-US" altLang="en-US" dirty="0">
              <a:latin typeface="+mn-lt"/>
            </a:endParaRPr>
          </a:p>
        </p:txBody>
      </p:sp>
      <p:sp>
        <p:nvSpPr>
          <p:cNvPr id="41990" name="Text Box 7">
            <a:extLst>
              <a:ext uri="{FF2B5EF4-FFF2-40B4-BE49-F238E27FC236}">
                <a16:creationId xmlns:a16="http://schemas.microsoft.com/office/drawing/2014/main" id="{28D18AF1-8D56-7644-BA6F-614A30AED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00" y="3078164"/>
            <a:ext cx="2927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i="1">
                <a:solidFill>
                  <a:schemeClr val="accent2"/>
                </a:solidFill>
                <a:cs typeface="Times New Roman" panose="02020603050405020304" pitchFamily="18" charset="0"/>
              </a:rPr>
              <a:t>we must know</a:t>
            </a:r>
          </a:p>
          <a:p>
            <a:r>
              <a:rPr lang="en-US" altLang="en-US" sz="3600" i="1">
                <a:solidFill>
                  <a:schemeClr val="accent2"/>
                </a:solidFill>
                <a:cs typeface="Times New Roman" panose="02020603050405020304" pitchFamily="18" charset="0"/>
              </a:rPr>
              <a:t>we shall know!</a:t>
            </a:r>
          </a:p>
        </p:txBody>
      </p:sp>
    </p:spTree>
    <p:extLst>
      <p:ext uri="{BB962C8B-B14F-4D97-AF65-F5344CB8AC3E}">
        <p14:creationId xmlns:p14="http://schemas.microsoft.com/office/powerpoint/2010/main" val="102986880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>
            <a:extLst>
              <a:ext uri="{FF2B5EF4-FFF2-40B4-BE49-F238E27FC236}">
                <a16:creationId xmlns:a16="http://schemas.microsoft.com/office/drawing/2014/main" id="{FD983797-1C30-184C-B7DE-D1E01A0BEF24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936C85B-02B5-F741-9238-6E16DD75F86C}" type="slidenum">
              <a:rPr lang="en-US" altLang="en-US" sz="1400">
                <a:solidFill>
                  <a:schemeClr val="tx1"/>
                </a:solidFill>
              </a:rPr>
              <a:pPr algn="r" eaLnBrk="1" hangingPunct="1"/>
              <a:t>11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196AFA95-28BB-264C-B810-C49506C57E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533400"/>
            <a:ext cx="84582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Propositional Logic</a:t>
            </a:r>
          </a:p>
        </p:txBody>
      </p:sp>
      <p:pic>
        <p:nvPicPr>
          <p:cNvPr id="30724" name="Picture 5" descr="fre">
            <a:extLst>
              <a:ext uri="{FF2B5EF4-FFF2-40B4-BE49-F238E27FC236}">
                <a16:creationId xmlns:a16="http://schemas.microsoft.com/office/drawing/2014/main" id="{D8E69AE1-44E6-1140-A236-398A04EDA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2209800"/>
            <a:ext cx="17256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6">
            <a:extLst>
              <a:ext uri="{FF2B5EF4-FFF2-40B4-BE49-F238E27FC236}">
                <a16:creationId xmlns:a16="http://schemas.microsoft.com/office/drawing/2014/main" id="{97FA60DE-38B0-4042-B5A6-507CD52CB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576889"/>
            <a:ext cx="1606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+mn-lt"/>
              </a:rPr>
              <a:t>G. </a:t>
            </a:r>
            <a:r>
              <a:rPr lang="en-US" altLang="en-US" sz="3200" dirty="0" err="1">
                <a:latin typeface="+mn-lt"/>
              </a:rPr>
              <a:t>Frege</a:t>
            </a:r>
            <a:endParaRPr lang="en-US" altLang="en-US" dirty="0">
              <a:latin typeface="+mn-lt"/>
            </a:endParaRPr>
          </a:p>
        </p:txBody>
      </p:sp>
      <p:pic>
        <p:nvPicPr>
          <p:cNvPr id="18434" name="Picture 2" descr="Image result for frege conceptual notation">
            <a:extLst>
              <a:ext uri="{FF2B5EF4-FFF2-40B4-BE49-F238E27FC236}">
                <a16:creationId xmlns:a16="http://schemas.microsoft.com/office/drawing/2014/main" id="{8E26E0A5-D7CF-8C4B-A1BA-DF3C280AE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2762250"/>
            <a:ext cx="2495798" cy="12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5461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4">
            <a:extLst>
              <a:ext uri="{FF2B5EF4-FFF2-40B4-BE49-F238E27FC236}">
                <a16:creationId xmlns:a16="http://schemas.microsoft.com/office/drawing/2014/main" id="{FAE5D97E-2B73-5D48-8AD6-C36E1FDB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2DBC08-615A-C040-9791-2817FE471D13}" type="slidenum">
              <a:rPr lang="en-US" altLang="en-US" sz="1400">
                <a:solidFill>
                  <a:schemeClr val="tx1"/>
                </a:solidFill>
              </a:rPr>
              <a:pPr eaLnBrk="1" hangingPunct="1"/>
              <a:t>12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pic>
        <p:nvPicPr>
          <p:cNvPr id="32772" name="Picture 26" descr="rus">
            <a:extLst>
              <a:ext uri="{FF2B5EF4-FFF2-40B4-BE49-F238E27FC236}">
                <a16:creationId xmlns:a16="http://schemas.microsoft.com/office/drawing/2014/main" id="{D1A38580-4F15-DB44-935A-D78DAA445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84" y="2633664"/>
            <a:ext cx="186372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28">
            <a:extLst>
              <a:ext uri="{FF2B5EF4-FFF2-40B4-BE49-F238E27FC236}">
                <a16:creationId xmlns:a16="http://schemas.microsoft.com/office/drawing/2014/main" id="{7EBBA74C-FD81-1C4D-BEB8-7E632034B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465" y="5279957"/>
            <a:ext cx="29013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+mn-lt"/>
              </a:rPr>
              <a:t>Bertrand Russell</a:t>
            </a:r>
            <a:endParaRPr lang="en-US" altLang="en-US" dirty="0">
              <a:latin typeface="+mn-lt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E3DE37C-79C1-8846-9C07-F7581DF104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36119" y="845634"/>
            <a:ext cx="990414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quest for foundations 1900 </a:t>
            </a:r>
            <a:r>
              <a:rPr lang="mr-IN" altLang="en-US" dirty="0">
                <a:ea typeface="ＭＳ Ｐゴシック" panose="020B0600070205080204" pitchFamily="34" charset="-128"/>
              </a:rPr>
              <a:t>–</a:t>
            </a:r>
            <a:r>
              <a:rPr lang="en-US" altLang="en-US" dirty="0">
                <a:ea typeface="ＭＳ Ｐゴシック" panose="020B0600070205080204" pitchFamily="34" charset="-128"/>
              </a:rPr>
              <a:t> 1931</a:t>
            </a:r>
          </a:p>
        </p:txBody>
      </p:sp>
    </p:spTree>
    <p:extLst>
      <p:ext uri="{BB962C8B-B14F-4D97-AF65-F5344CB8AC3E}">
        <p14:creationId xmlns:p14="http://schemas.microsoft.com/office/powerpoint/2010/main" val="147606383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4">
            <a:extLst>
              <a:ext uri="{FF2B5EF4-FFF2-40B4-BE49-F238E27FC236}">
                <a16:creationId xmlns:a16="http://schemas.microsoft.com/office/drawing/2014/main" id="{F78640D9-B21D-EE4B-A36C-2BC3D2BDE9CC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A0E5108-0CAA-7D45-AD5F-8E47E9BD37B3}" type="slidenum">
              <a:rPr lang="en-US" altLang="en-US" sz="1400">
                <a:solidFill>
                  <a:schemeClr val="tx1"/>
                </a:solidFill>
              </a:rPr>
              <a:pPr algn="r" eaLnBrk="1" hangingPunct="1"/>
              <a:t>13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E695D48B-C19B-7946-A8F0-B92F81C429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4224" y="472029"/>
            <a:ext cx="8458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Bauhaus 93" charset="0"/>
                <a:cs typeface="Bauhaus 93" charset="0"/>
              </a:rPr>
              <a:t>And ultimately: 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  <a:latin typeface="Bauhaus 93" charset="0"/>
                <a:ea typeface="Bauhaus 93" charset="0"/>
                <a:cs typeface="Bauhaus 93" charset="0"/>
              </a:rPr>
              <a:t>impossible!  </a:t>
            </a:r>
            <a:br>
              <a:rPr lang="en-US" b="1" i="1" dirty="0">
                <a:solidFill>
                  <a:schemeClr val="accent6">
                    <a:lumMod val="75000"/>
                  </a:schemeClr>
                </a:solidFill>
                <a:latin typeface="Bauhaus 93" charset="0"/>
                <a:ea typeface="Bauhaus 93" charset="0"/>
                <a:cs typeface="Bauhaus 93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  <a:ea typeface="Bauhaus 93" charset="0"/>
                <a:cs typeface="Bauhaus 93" charset="0"/>
              </a:rPr>
              <a:t>The incompleteness theorem, 1931</a:t>
            </a:r>
            <a:endParaRPr lang="en-US" altLang="en-US" dirty="0">
              <a:latin typeface="+mn-lt"/>
              <a:ea typeface="ＭＳ Ｐゴシック" panose="020B0600070205080204" pitchFamily="34" charset="-128"/>
            </a:endParaRPr>
          </a:p>
        </p:txBody>
      </p:sp>
      <p:pic>
        <p:nvPicPr>
          <p:cNvPr id="44036" name="Picture 5" descr="goe">
            <a:extLst>
              <a:ext uri="{FF2B5EF4-FFF2-40B4-BE49-F238E27FC236}">
                <a16:creationId xmlns:a16="http://schemas.microsoft.com/office/drawing/2014/main" id="{FC683432-E299-7B47-AE98-F08DE907C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362201"/>
            <a:ext cx="192246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6">
            <a:extLst>
              <a:ext uri="{FF2B5EF4-FFF2-40B4-BE49-F238E27FC236}">
                <a16:creationId xmlns:a16="http://schemas.microsoft.com/office/drawing/2014/main" id="{60434428-D95F-5B47-9E2F-9C4B7193F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388" y="5574220"/>
            <a:ext cx="15856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+mn-lt"/>
              </a:rPr>
              <a:t>K. Gödel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505712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4">
            <a:extLst>
              <a:ext uri="{FF2B5EF4-FFF2-40B4-BE49-F238E27FC236}">
                <a16:creationId xmlns:a16="http://schemas.microsoft.com/office/drawing/2014/main" id="{A6E5F415-CD43-3741-858E-2832D1955AF5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9526FAD-DE15-3048-AA84-9AEDD4913AB2}" type="slidenum">
              <a:rPr lang="en-US" altLang="en-US" sz="1400">
                <a:solidFill>
                  <a:schemeClr val="tx1"/>
                </a:solidFill>
              </a:rPr>
              <a:pPr algn="r" eaLnBrk="1" hangingPunct="1"/>
              <a:t>14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5DCACEB8-B24F-744C-99E0-818A63BD8A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81329" y="538801"/>
            <a:ext cx="983537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And then</a:t>
            </a:r>
            <a:r>
              <a:rPr lang="mr-IN" altLang="en-US" dirty="0">
                <a:ea typeface="ＭＳ Ｐゴシック" panose="020B0600070205080204" pitchFamily="34" charset="-128"/>
              </a:rPr>
              <a:t>…</a:t>
            </a:r>
            <a:r>
              <a:rPr lang="en-US" altLang="en-US" dirty="0">
                <a:ea typeface="ＭＳ Ｐゴシック" panose="020B0600070205080204" pitchFamily="34" charset="-128"/>
              </a:rPr>
              <a:t> an unexpected turn of events: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the universal computer, 1937</a:t>
            </a:r>
          </a:p>
        </p:txBody>
      </p:sp>
      <p:pic>
        <p:nvPicPr>
          <p:cNvPr id="46084" name="Picture 5" descr="tur">
            <a:extLst>
              <a:ext uri="{FF2B5EF4-FFF2-40B4-BE49-F238E27FC236}">
                <a16:creationId xmlns:a16="http://schemas.microsoft.com/office/drawing/2014/main" id="{3ECC6E50-2174-D241-814B-1314A083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2133600"/>
            <a:ext cx="20542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6">
            <a:extLst>
              <a:ext uri="{FF2B5EF4-FFF2-40B4-BE49-F238E27FC236}">
                <a16:creationId xmlns:a16="http://schemas.microsoft.com/office/drawing/2014/main" id="{16E344ED-FB2C-DD41-9EF3-DB9B32F7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000500"/>
            <a:ext cx="16604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+mn-lt"/>
              </a:rPr>
              <a:t>A. Turing</a:t>
            </a:r>
            <a:endParaRPr lang="en-US" altLang="en-US" dirty="0">
              <a:latin typeface="+mn-lt"/>
            </a:endParaRPr>
          </a:p>
        </p:txBody>
      </p:sp>
      <p:sp>
        <p:nvSpPr>
          <p:cNvPr id="46086" name="Text Box 7">
            <a:extLst>
              <a:ext uri="{FF2B5EF4-FFF2-40B4-BE49-F238E27FC236}">
                <a16:creationId xmlns:a16="http://schemas.microsoft.com/office/drawing/2014/main" id="{4E6E9192-CFEF-374F-B7E8-2CE1EBD07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15" y="3369557"/>
            <a:ext cx="485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i="1" dirty="0">
                <a:solidFill>
                  <a:schemeClr val="accent2"/>
                </a:solidFill>
                <a:cs typeface="Times New Roman" panose="02020603050405020304" pitchFamily="18" charset="0"/>
              </a:rPr>
              <a:t>software + </a:t>
            </a:r>
            <a:r>
              <a:rPr lang="en-US" altLang="en-US" sz="3600" b="1" i="1" dirty="0">
                <a:solidFill>
                  <a:schemeClr val="accent6">
                    <a:lumMod val="50000"/>
                  </a:schemeClr>
                </a:solidFill>
                <a:latin typeface="Bauhaus 93" charset="0"/>
                <a:ea typeface="Bauhaus 93" charset="0"/>
                <a:cs typeface="Bauhaus 93" charset="0"/>
              </a:rPr>
              <a:t>impossibility</a:t>
            </a:r>
          </a:p>
        </p:txBody>
      </p:sp>
    </p:spTree>
    <p:extLst>
      <p:ext uri="{BB962C8B-B14F-4D97-AF65-F5344CB8AC3E}">
        <p14:creationId xmlns:p14="http://schemas.microsoft.com/office/powerpoint/2010/main" val="121865991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4">
            <a:extLst>
              <a:ext uri="{FF2B5EF4-FFF2-40B4-BE49-F238E27FC236}">
                <a16:creationId xmlns:a16="http://schemas.microsoft.com/office/drawing/2014/main" id="{8B8F5B70-8311-9846-A68E-9FAD6DE74AAC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0CA730D-C8F8-6F49-945B-CA3CA1835ECB}" type="slidenum">
              <a:rPr lang="en-US" altLang="en-US" sz="1400">
                <a:solidFill>
                  <a:schemeClr val="tx1"/>
                </a:solidFill>
              </a:rPr>
              <a:pPr algn="r" eaLnBrk="1" hangingPunct="1"/>
              <a:t>15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2D729164-C01C-CD4E-A477-ACE59BE7B5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533400"/>
            <a:ext cx="84582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</a:rPr>
              <a:t>Computation, at last!</a:t>
            </a:r>
          </a:p>
        </p:txBody>
      </p:sp>
      <p:pic>
        <p:nvPicPr>
          <p:cNvPr id="48132" name="Picture 5" descr="Picture 1 16-42-42">
            <a:extLst>
              <a:ext uri="{FF2B5EF4-FFF2-40B4-BE49-F238E27FC236}">
                <a16:creationId xmlns:a16="http://schemas.microsoft.com/office/drawing/2014/main" id="{A3CA79B0-B8B5-904D-8F66-B56B7DAEB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2285"/>
            <a:ext cx="19764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6">
            <a:extLst>
              <a:ext uri="{FF2B5EF4-FFF2-40B4-BE49-F238E27FC236}">
                <a16:creationId xmlns:a16="http://schemas.microsoft.com/office/drawing/2014/main" id="{B88AA9F7-8BBF-4046-A633-34ADDA4AB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821" y="5250370"/>
            <a:ext cx="64114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+mn-lt"/>
              </a:rPr>
              <a:t>J. von Neumann and the </a:t>
            </a:r>
            <a:r>
              <a:rPr lang="en-US" altLang="en-US" sz="3200" dirty="0" err="1">
                <a:latin typeface="+mn-lt"/>
              </a:rPr>
              <a:t>Edvac</a:t>
            </a:r>
            <a:r>
              <a:rPr lang="en-US" altLang="en-US" sz="3200" dirty="0">
                <a:latin typeface="+mn-lt"/>
              </a:rPr>
              <a:t>, 1946 </a:t>
            </a:r>
            <a:endParaRPr lang="en-US" altLang="en-US" dirty="0">
              <a:latin typeface="+mn-lt"/>
            </a:endParaRPr>
          </a:p>
        </p:txBody>
      </p:sp>
      <p:pic>
        <p:nvPicPr>
          <p:cNvPr id="7" name="Picture 25" descr="eniac4.gif">
            <a:extLst>
              <a:ext uri="{FF2B5EF4-FFF2-40B4-BE49-F238E27FC236}">
                <a16:creationId xmlns:a16="http://schemas.microsoft.com/office/drawing/2014/main" id="{9C53DB0C-E553-394B-A076-A3F9F48D3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270249"/>
            <a:ext cx="3857631" cy="251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00070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 at last, but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195" y="1914834"/>
            <a:ext cx="5897137" cy="4351338"/>
          </a:xfrm>
        </p:spPr>
        <p:txBody>
          <a:bodyPr>
            <a:normAutofit/>
          </a:bodyPr>
          <a:lstStyle/>
          <a:p>
            <a:r>
              <a:rPr lang="en-US" sz="3600" dirty="0"/>
              <a:t>The </a:t>
            </a:r>
            <a:r>
              <a:rPr lang="en-US" sz="3600" dirty="0">
                <a:solidFill>
                  <a:srgbClr val="C00000"/>
                </a:solidFill>
              </a:rPr>
              <a:t>skimpiest</a:t>
            </a:r>
            <a:r>
              <a:rPr lang="en-US" sz="3600" dirty="0"/>
              <a:t> computational environment in history</a:t>
            </a:r>
          </a:p>
          <a:p>
            <a:r>
              <a:rPr lang="en-US" sz="3600" dirty="0"/>
              <a:t>Resources (memory, time) are </a:t>
            </a:r>
            <a:r>
              <a:rPr lang="en-US" sz="3600" dirty="0">
                <a:solidFill>
                  <a:srgbClr val="C00000"/>
                </a:solidFill>
              </a:rPr>
              <a:t>very</a:t>
            </a:r>
            <a:r>
              <a:rPr lang="en-US" sz="3600" dirty="0"/>
              <a:t> scarce</a:t>
            </a:r>
          </a:p>
          <a:p>
            <a:r>
              <a:rPr lang="en-US" sz="3600" dirty="0">
                <a:solidFill>
                  <a:srgbClr val="C00000"/>
                </a:solidFill>
              </a:rPr>
              <a:t>Efficiency</a:t>
            </a:r>
            <a:r>
              <a:rPr lang="en-US" sz="3600" dirty="0"/>
              <a:t> is paramount</a:t>
            </a:r>
          </a:p>
          <a:p>
            <a:r>
              <a:rPr lang="en-US" sz="3600" dirty="0"/>
              <a:t>Computation has </a:t>
            </a:r>
            <a:r>
              <a:rPr lang="en-US" sz="3600" dirty="0">
                <a:solidFill>
                  <a:srgbClr val="C00000"/>
                </a:solidFill>
              </a:rPr>
              <a:t>practical limits!</a:t>
            </a:r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6" name="Picture 4" descr="mage result for klari and john von neuman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04665"/>
            <a:ext cx="31242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231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Exponential is </a:t>
            </a:r>
            <a:r>
              <a:rPr lang="en-US" b="1" i="1" dirty="0">
                <a:solidFill>
                  <a:srgbClr val="C00000"/>
                </a:solidFill>
              </a:rPr>
              <a:t>bad</a:t>
            </a:r>
          </a:p>
        </p:txBody>
      </p:sp>
      <p:sp>
        <p:nvSpPr>
          <p:cNvPr id="5" name="Rectangle 4"/>
          <p:cNvSpPr/>
          <p:nvPr/>
        </p:nvSpPr>
        <p:spPr>
          <a:xfrm>
            <a:off x="1714501" y="1690688"/>
            <a:ext cx="3843337" cy="33147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72299" y="2122059"/>
            <a:ext cx="4200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Testing a chip</a:t>
            </a:r>
          </a:p>
          <a:p>
            <a:r>
              <a:rPr lang="en-US" sz="3600" dirty="0">
                <a:solidFill>
                  <a:srgbClr val="FF0000"/>
                </a:solidFill>
              </a:rPr>
              <a:t>n wires</a:t>
            </a:r>
          </a:p>
          <a:p>
            <a:r>
              <a:rPr lang="en-US" sz="3600" dirty="0"/>
              <a:t>time to test: 2</a:t>
            </a:r>
            <a:r>
              <a:rPr lang="en-US" sz="3600" b="1" baseline="30000" dirty="0">
                <a:solidFill>
                  <a:srgbClr val="FF0000"/>
                </a:solidFill>
              </a:rPr>
              <a:t>n</a:t>
            </a:r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i="1" dirty="0"/>
              <a:t>if done exhaustively</a:t>
            </a:r>
          </a:p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557838" y="20431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53070" y="21955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62590" y="23479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57822" y="25003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553068" y="26527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62595" y="28051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57826" y="29575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53070" y="31099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548302" y="32623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557822" y="34147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53054" y="35671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48300" y="37195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57827" y="38719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553058" y="40243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53054" y="4167217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548286" y="4319617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543532" y="4472017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53059" y="4624417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548290" y="4776817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547677" y="53169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i="1" dirty="0">
                <a:solidFill>
                  <a:srgbClr val="C00000"/>
                </a:solidFill>
              </a:rPr>
              <a:t>Fact:  </a:t>
            </a:r>
            <a:r>
              <a:rPr lang="en-US" sz="3600" b="1" i="1" dirty="0"/>
              <a:t>chips with more than 308 wires </a:t>
            </a:r>
          </a:p>
          <a:p>
            <a:pPr algn="ctr"/>
            <a:r>
              <a:rPr lang="en-US" sz="3600" b="1" i="1" dirty="0"/>
              <a:t>cannot be tested this way on this planet!</a:t>
            </a:r>
          </a:p>
        </p:txBody>
      </p:sp>
    </p:spTree>
    <p:extLst>
      <p:ext uri="{BB962C8B-B14F-4D97-AF65-F5344CB8AC3E}">
        <p14:creationId xmlns:p14="http://schemas.microsoft.com/office/powerpoint/2010/main" val="173730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Q: But then, how are chips tested?</a:t>
            </a:r>
          </a:p>
        </p:txBody>
      </p:sp>
      <p:sp>
        <p:nvSpPr>
          <p:cNvPr id="5" name="Rectangle 4"/>
          <p:cNvSpPr/>
          <p:nvPr/>
        </p:nvSpPr>
        <p:spPr>
          <a:xfrm>
            <a:off x="1714501" y="1720294"/>
            <a:ext cx="3843337" cy="33147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72299" y="2122059"/>
            <a:ext cx="42005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A:  By looking </a:t>
            </a:r>
            <a:r>
              <a:rPr lang="en-US" sz="3600" dirty="0">
                <a:solidFill>
                  <a:srgbClr val="C00000"/>
                </a:solidFill>
              </a:rPr>
              <a:t>inside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C00000"/>
                </a:solidFill>
              </a:rPr>
              <a:t>them and asking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>
                <a:solidFill>
                  <a:srgbClr val="C00000"/>
                </a:solidFill>
              </a:rPr>
              <a:t>“is there an input x</a:t>
            </a:r>
          </a:p>
          <a:p>
            <a:r>
              <a:rPr lang="en-US" sz="3600" dirty="0">
                <a:solidFill>
                  <a:srgbClr val="C00000"/>
                </a:solidFill>
              </a:rPr>
              <a:t>such that </a:t>
            </a:r>
          </a:p>
          <a:p>
            <a:r>
              <a:rPr lang="en-US" sz="3600" dirty="0"/>
              <a:t>chip(</a:t>
            </a:r>
            <a:r>
              <a:rPr lang="en-US" sz="3600" dirty="0">
                <a:solidFill>
                  <a:srgbClr val="C00000"/>
                </a:solidFill>
              </a:rPr>
              <a:t>x</a:t>
            </a:r>
            <a:r>
              <a:rPr lang="en-US" sz="3600" dirty="0"/>
              <a:t>) ≠ specs(</a:t>
            </a:r>
            <a:r>
              <a:rPr lang="en-US" sz="3600" dirty="0">
                <a:solidFill>
                  <a:srgbClr val="C00000"/>
                </a:solidFill>
              </a:rPr>
              <a:t>x</a:t>
            </a:r>
            <a:r>
              <a:rPr lang="en-US" sz="3600" dirty="0"/>
              <a:t>)?”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557838" y="20431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53070" y="21955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62590" y="23479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57822" y="25003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553068" y="26527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62595" y="28051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57826" y="29575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53070" y="31099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548302" y="32623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557822" y="34147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53054" y="35671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48300" y="37195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57827" y="38719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553058" y="40243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53054" y="4167217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548286" y="4319617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543532" y="4472017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53059" y="4624417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548290" y="4776817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547677" y="53169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i="1" dirty="0"/>
          </a:p>
        </p:txBody>
      </p:sp>
      <p:pic>
        <p:nvPicPr>
          <p:cNvPr id="123906" name="Picture 2" descr="mage result for boolean circu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r="5057" b="9000"/>
          <a:stretch/>
        </p:blipFill>
        <p:spPr bwMode="auto">
          <a:xfrm flipH="1">
            <a:off x="1868116" y="2043113"/>
            <a:ext cx="3536106" cy="261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657224" y="54910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70C0"/>
                </a:solidFill>
              </a:rPr>
              <a:t>this is the SATISFIABILITY problem!</a:t>
            </a:r>
          </a:p>
        </p:txBody>
      </p:sp>
    </p:spTree>
    <p:extLst>
      <p:ext uri="{BB962C8B-B14F-4D97-AF65-F5344CB8AC3E}">
        <p14:creationId xmlns:p14="http://schemas.microsoft.com/office/powerpoint/2010/main" val="210048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2883" cy="1325563"/>
          </a:xfrm>
        </p:spPr>
        <p:txBody>
          <a:bodyPr>
            <a:normAutofit/>
          </a:bodyPr>
          <a:lstStyle/>
          <a:p>
            <a:r>
              <a:rPr lang="en-US" dirty="0"/>
              <a:t>What is the ideal running time of an algorithm?  What is the opposite of exponential?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C00000"/>
                </a:solidFill>
              </a:rPr>
              <a:t>Polynomial</a:t>
            </a:r>
            <a:r>
              <a:rPr lang="en-US" sz="4000" dirty="0"/>
              <a:t>:  n, n</a:t>
            </a:r>
            <a:r>
              <a:rPr lang="en-US" sz="4000" baseline="30000" dirty="0"/>
              <a:t>2</a:t>
            </a:r>
            <a:r>
              <a:rPr lang="en-US" sz="4000" dirty="0"/>
              <a:t>, n</a:t>
            </a:r>
            <a:r>
              <a:rPr lang="en-US" sz="4000" baseline="30000" dirty="0"/>
              <a:t>3</a:t>
            </a:r>
            <a:r>
              <a:rPr lang="en-US" sz="4000" dirty="0"/>
              <a:t>, etc.</a:t>
            </a:r>
          </a:p>
          <a:p>
            <a:pPr marL="0" indent="0">
              <a:buNone/>
            </a:pPr>
            <a:r>
              <a:rPr lang="en-US" sz="4000" dirty="0"/>
              <a:t>Compare with exponential 2</a:t>
            </a:r>
            <a:r>
              <a:rPr lang="en-US" sz="4000" baseline="30000" dirty="0"/>
              <a:t>n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70C0"/>
                </a:solidFill>
              </a:rPr>
              <a:t>(n is the size of the algorithm’s input)</a:t>
            </a:r>
          </a:p>
          <a:p>
            <a:pPr marL="0" indent="0">
              <a:buNone/>
            </a:pPr>
            <a:r>
              <a:rPr lang="en-US" sz="4000" dirty="0"/>
              <a:t>Recall: any polynomial will be eventually overtaken by any exponential (for large enough n)         </a:t>
            </a:r>
          </a:p>
          <a:p>
            <a:pPr marL="0" indent="0">
              <a:buNone/>
            </a:pPr>
            <a:r>
              <a:rPr lang="en-US" sz="6000" dirty="0">
                <a:solidFill>
                  <a:srgbClr val="C00000"/>
                </a:solidFill>
              </a:rPr>
              <a:t>n</a:t>
            </a:r>
            <a:r>
              <a:rPr lang="en-US" sz="6000" baseline="30000" dirty="0">
                <a:solidFill>
                  <a:srgbClr val="C00000"/>
                </a:solidFill>
              </a:rPr>
              <a:t>100  </a:t>
            </a:r>
            <a:r>
              <a:rPr lang="en-US" sz="6000" i="1" dirty="0">
                <a:solidFill>
                  <a:srgbClr val="C00000"/>
                </a:solidFill>
              </a:rPr>
              <a:t>vs</a:t>
            </a:r>
            <a:r>
              <a:rPr lang="en-US" sz="6000" dirty="0">
                <a:solidFill>
                  <a:srgbClr val="C00000"/>
                </a:solidFill>
              </a:rPr>
              <a:t>  2</a:t>
            </a:r>
            <a:r>
              <a:rPr lang="en-US" sz="6000" baseline="30000" dirty="0">
                <a:solidFill>
                  <a:srgbClr val="C00000"/>
                </a:solidFill>
              </a:rPr>
              <a:t>n/100</a:t>
            </a:r>
          </a:p>
          <a:p>
            <a:pPr marL="0" indent="0">
              <a:buNone/>
            </a:pPr>
            <a:r>
              <a:rPr lang="en-US" sz="6000" b="1" i="1" baseline="30000" dirty="0">
                <a:solidFill>
                  <a:srgbClr val="C00000"/>
                </a:solidFill>
              </a:rPr>
              <a:t>P</a:t>
            </a:r>
            <a:r>
              <a:rPr lang="en-US" sz="6000" baseline="30000" dirty="0">
                <a:solidFill>
                  <a:srgbClr val="C00000"/>
                </a:solidFill>
              </a:rPr>
              <a:t>: </a:t>
            </a:r>
            <a:r>
              <a:rPr lang="en-US" sz="6000" baseline="30000" dirty="0"/>
              <a:t>all problems solvable in polynomial time</a:t>
            </a:r>
            <a:endParaRPr lang="en-US" sz="6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4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5" y="-536230"/>
            <a:ext cx="12192000" cy="851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926" y="486259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the story of complexity</a:t>
            </a:r>
          </a:p>
        </p:txBody>
      </p:sp>
    </p:spTree>
    <p:extLst>
      <p:ext uri="{BB962C8B-B14F-4D97-AF65-F5344CB8AC3E}">
        <p14:creationId xmlns:p14="http://schemas.microsoft.com/office/powerpoint/2010/main" val="1208178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3146"/>
            <a:ext cx="10515600" cy="1325563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C00000"/>
                </a:solidFill>
              </a:rPr>
              <a:t>   The story of </a:t>
            </a:r>
            <a:r>
              <a:rPr lang="en-US" b="1" i="1" dirty="0">
                <a:solidFill>
                  <a:srgbClr val="C00000"/>
                </a:solidFill>
              </a:rPr>
              <a:t>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9057"/>
            <a:ext cx="10515600" cy="50955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Gabriel </a:t>
            </a:r>
            <a:r>
              <a:rPr lang="en-US" sz="4000" dirty="0" err="1"/>
              <a:t>Lamé</a:t>
            </a:r>
            <a:r>
              <a:rPr lang="en-US" sz="4000" dirty="0"/>
              <a:t> 1844 on Euclid’s algorithm</a:t>
            </a:r>
          </a:p>
          <a:p>
            <a:pPr marL="0" indent="0">
              <a:buNone/>
            </a:pPr>
            <a:r>
              <a:rPr lang="en-US" sz="4000" dirty="0"/>
              <a:t>        </a:t>
            </a:r>
          </a:p>
          <a:p>
            <a:pPr marL="0" indent="0">
              <a:buNone/>
            </a:pPr>
            <a:r>
              <a:rPr lang="en-US" sz="4000" dirty="0"/>
              <a:t>John von Neumann 1952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Kurt Gödel’s letter to von Neumann 1956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Alan </a:t>
            </a:r>
            <a:r>
              <a:rPr lang="en-US" sz="4000" dirty="0" err="1"/>
              <a:t>Cobham</a:t>
            </a:r>
            <a:r>
              <a:rPr lang="en-US" sz="4000" dirty="0"/>
              <a:t> and Jack Edmonds 1960s</a:t>
            </a:r>
          </a:p>
          <a:p>
            <a:pPr marL="0" indent="0">
              <a:buNone/>
            </a:pPr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pic>
        <p:nvPicPr>
          <p:cNvPr id="124930" name="Picture 2" descr="ttp://photos1.blogger.com/blogger/4608/663/1600/Lam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816" y="1598708"/>
            <a:ext cx="1922640" cy="227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40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before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i="1" dirty="0">
                <a:solidFill>
                  <a:srgbClr val="C00000"/>
                </a:solidFill>
              </a:rPr>
              <a:t>P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Recursive function-based complexity (e.g., </a:t>
            </a:r>
            <a:r>
              <a:rPr lang="en-US" sz="3600" dirty="0" err="1"/>
              <a:t>Gregorczyk</a:t>
            </a:r>
            <a:r>
              <a:rPr lang="en-US" sz="3600" dirty="0"/>
              <a:t> 1953, </a:t>
            </a:r>
            <a:r>
              <a:rPr lang="en-US" sz="3600" dirty="0" err="1"/>
              <a:t>Trakhtenbrot</a:t>
            </a:r>
            <a:r>
              <a:rPr lang="en-US" sz="3600" dirty="0"/>
              <a:t> 1955)</a:t>
            </a:r>
          </a:p>
          <a:p>
            <a:r>
              <a:rPr lang="en-US" sz="3600" dirty="0"/>
              <a:t>Real-time computation (H. Yamada, M. O. Rabin 1962)</a:t>
            </a:r>
          </a:p>
          <a:p>
            <a:r>
              <a:rPr lang="en-US" sz="3600" dirty="0"/>
              <a:t>Axiomatic complexity (M. Blum 1967)</a:t>
            </a:r>
          </a:p>
          <a:p>
            <a:r>
              <a:rPr lang="en-US" sz="3600" dirty="0">
                <a:solidFill>
                  <a:srgbClr val="C00000"/>
                </a:solidFill>
              </a:rPr>
              <a:t>Time and space complexity (J. </a:t>
            </a:r>
            <a:r>
              <a:rPr lang="en-US" sz="3600" dirty="0" err="1">
                <a:solidFill>
                  <a:srgbClr val="C00000"/>
                </a:solidFill>
              </a:rPr>
              <a:t>Hartmanis</a:t>
            </a:r>
            <a:r>
              <a:rPr lang="en-US" sz="3600" dirty="0">
                <a:solidFill>
                  <a:srgbClr val="C00000"/>
                </a:solidFill>
              </a:rPr>
              <a:t> and R. Stearns 1963)</a:t>
            </a:r>
          </a:p>
          <a:p>
            <a:endParaRPr lang="en-US" sz="3600" dirty="0">
              <a:solidFill>
                <a:srgbClr val="C00000"/>
              </a:solidFill>
            </a:endParaRPr>
          </a:p>
          <a:p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91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382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09369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800" dirty="0"/>
              <a:t>1100 BCE - 1940s:  Calculus of variations, </a:t>
            </a:r>
            <a:r>
              <a:rPr lang="en-US" sz="3800" dirty="0" err="1"/>
              <a:t>Lyapunov</a:t>
            </a:r>
            <a:r>
              <a:rPr lang="en-US" sz="3800" dirty="0"/>
              <a:t> functions, gradient descent</a:t>
            </a:r>
          </a:p>
          <a:p>
            <a:pPr marL="0" indent="0">
              <a:buNone/>
            </a:pPr>
            <a:r>
              <a:rPr lang="en-US" sz="3800" dirty="0"/>
              <a:t>1940s:  WW II and the renaissance </a:t>
            </a:r>
          </a:p>
          <a:p>
            <a:pPr marL="0" indent="0">
              <a:buNone/>
            </a:pPr>
            <a:r>
              <a:rPr lang="en-US" sz="3800" dirty="0"/>
              <a:t>of optimization</a:t>
            </a:r>
            <a:r>
              <a:rPr lang="en-US" sz="3800" b="1" dirty="0">
                <a:solidFill>
                  <a:srgbClr val="C00000"/>
                </a:solidFill>
              </a:rPr>
              <a:t>: linear programming </a:t>
            </a:r>
          </a:p>
          <a:p>
            <a:pPr marL="0" indent="0">
              <a:buNone/>
            </a:pPr>
            <a:r>
              <a:rPr lang="en-US" sz="3800" dirty="0"/>
              <a:t>(L. Kantorovich, G. B. Danzig)</a:t>
            </a:r>
          </a:p>
          <a:p>
            <a:pPr marL="0" indent="0">
              <a:buNone/>
            </a:pPr>
            <a:r>
              <a:rPr lang="en-US" sz="3800" dirty="0"/>
              <a:t>1950s:  Duality, max-flow, discrete problems</a:t>
            </a:r>
          </a:p>
          <a:p>
            <a:pPr marL="0" indent="0">
              <a:buNone/>
            </a:pPr>
            <a:r>
              <a:rPr lang="en-US" sz="3800" dirty="0"/>
              <a:t>1960s:  Jack Edmonds </a:t>
            </a:r>
          </a:p>
          <a:p>
            <a:pPr marL="0" indent="0">
              <a:buNone/>
            </a:pPr>
            <a:r>
              <a:rPr lang="en-US" sz="3800" dirty="0"/>
              <a:t>and polyhedral combinatorics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mage result for kantorovich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mage result for kantorovich"/>
          <p:cNvSpPr>
            <a:spLocks noChangeAspect="1" noChangeArrowheads="1"/>
          </p:cNvSpPr>
          <p:nvPr/>
        </p:nvSpPr>
        <p:spPr bwMode="auto">
          <a:xfrm>
            <a:off x="4572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854" name="Picture 6" descr="mage result for jack edmon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1" r="11795" b="31193"/>
          <a:stretch/>
        </p:blipFill>
        <p:spPr bwMode="auto">
          <a:xfrm>
            <a:off x="6669083" y="4786550"/>
            <a:ext cx="2408665" cy="190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mage result for dantzig"/>
          <p:cNvSpPr>
            <a:spLocks noChangeAspect="1" noChangeArrowheads="1"/>
          </p:cNvSpPr>
          <p:nvPr/>
        </p:nvSpPr>
        <p:spPr bwMode="auto">
          <a:xfrm>
            <a:off x="609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858" name="Picture 10" descr="mage result for dantzi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 b="21126"/>
          <a:stretch/>
        </p:blipFill>
        <p:spPr bwMode="auto">
          <a:xfrm>
            <a:off x="10197441" y="2190829"/>
            <a:ext cx="1628079" cy="200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0" name="Picture 12" descr="mage result for kantorovic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 bwMode="auto">
          <a:xfrm>
            <a:off x="8596799" y="2190829"/>
            <a:ext cx="1486921" cy="19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25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0383"/>
            <a:ext cx="10515600" cy="199893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Pushing the limits of computation 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b="1" dirty="0">
                <a:solidFill>
                  <a:srgbClr val="C00000"/>
                </a:solidFill>
              </a:rPr>
              <a:t> again!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 err="1">
                <a:solidFill>
                  <a:srgbClr val="0070C0"/>
                </a:solidFill>
              </a:rPr>
              <a:t>cf</a:t>
            </a:r>
            <a:r>
              <a:rPr lang="en-US" dirty="0">
                <a:solidFill>
                  <a:srgbClr val="0070C0"/>
                </a:solidFill>
              </a:rPr>
              <a:t>: solution by arithmetic operations and roots,     construction by straight edge and compass)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25946"/>
            <a:ext cx="10515600" cy="4351338"/>
          </a:xfrm>
        </p:spPr>
        <p:txBody>
          <a:bodyPr>
            <a:normAutofit/>
          </a:bodyPr>
          <a:lstStyle/>
          <a:p>
            <a:endParaRPr lang="en-US" sz="4000" dirty="0"/>
          </a:p>
          <a:p>
            <a:r>
              <a:rPr lang="en-US" sz="4000" b="1" i="1" dirty="0">
                <a:solidFill>
                  <a:srgbClr val="C00000"/>
                </a:solidFill>
              </a:rPr>
              <a:t>P </a:t>
            </a:r>
            <a:r>
              <a:rPr lang="en-US" sz="4000" dirty="0"/>
              <a:t>(= polynomial time) is our ideal</a:t>
            </a:r>
          </a:p>
          <a:p>
            <a:r>
              <a:rPr lang="en-US" sz="4000" dirty="0"/>
              <a:t>We would like all reasonable problems to be in </a:t>
            </a:r>
            <a:r>
              <a:rPr lang="en-US" sz="4000" b="1" i="1" dirty="0">
                <a:solidFill>
                  <a:srgbClr val="C00000"/>
                </a:solidFill>
              </a:rPr>
              <a:t>P</a:t>
            </a:r>
          </a:p>
          <a:p>
            <a:r>
              <a:rPr lang="en-US" sz="4000" dirty="0">
                <a:solidFill>
                  <a:srgbClr val="C00000"/>
                </a:solidFill>
              </a:rPr>
              <a:t>Q: </a:t>
            </a:r>
            <a:r>
              <a:rPr lang="en-US" sz="4000" dirty="0"/>
              <a:t>But what is a “reasonable problem”?</a:t>
            </a:r>
          </a:p>
          <a:p>
            <a:r>
              <a:rPr lang="en-US" sz="4000" dirty="0">
                <a:solidFill>
                  <a:srgbClr val="C00000"/>
                </a:solidFill>
              </a:rPr>
              <a:t>A: </a:t>
            </a:r>
            <a:r>
              <a:rPr lang="en-US" sz="4000" dirty="0"/>
              <a:t>An input seeking a </a:t>
            </a:r>
            <a:r>
              <a:rPr lang="en-US" sz="4000" dirty="0">
                <a:solidFill>
                  <a:srgbClr val="C00000"/>
                </a:solidFill>
              </a:rPr>
              <a:t>solution</a:t>
            </a:r>
          </a:p>
          <a:p>
            <a:r>
              <a:rPr lang="en-US" sz="4000" dirty="0"/>
              <a:t>There can be </a:t>
            </a:r>
            <a:r>
              <a:rPr lang="en-US" sz="4000" dirty="0">
                <a:solidFill>
                  <a:srgbClr val="C00000"/>
                </a:solidFill>
              </a:rPr>
              <a:t>many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C00000"/>
                </a:solidFill>
              </a:rPr>
              <a:t>solutions</a:t>
            </a:r>
            <a:r>
              <a:rPr lang="en-US" sz="4000" dirty="0"/>
              <a:t>, or </a:t>
            </a:r>
            <a:r>
              <a:rPr lang="en-US" sz="4000" dirty="0">
                <a:solidFill>
                  <a:srgbClr val="C00000"/>
                </a:solidFill>
              </a:rPr>
              <a:t>none</a:t>
            </a:r>
            <a:r>
              <a:rPr lang="mr-IN" sz="4000" dirty="0"/>
              <a:t>…</a:t>
            </a: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16742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“</a:t>
            </a:r>
            <a:r>
              <a:rPr lang="en-US"/>
              <a:t>reasonable problem”?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 </a:t>
            </a:r>
            <a:r>
              <a:rPr lang="en-US" sz="4000" dirty="0">
                <a:solidFill>
                  <a:srgbClr val="C00000"/>
                </a:solidFill>
              </a:rPr>
              <a:t>solution</a:t>
            </a:r>
            <a:r>
              <a:rPr lang="en-US" sz="4000" dirty="0"/>
              <a:t> should not be </a:t>
            </a:r>
            <a:r>
              <a:rPr lang="en-US" sz="4000" dirty="0">
                <a:solidFill>
                  <a:srgbClr val="C00000"/>
                </a:solidFill>
              </a:rPr>
              <a:t>too long</a:t>
            </a:r>
            <a:endParaRPr lang="en-US" sz="4000" dirty="0"/>
          </a:p>
          <a:p>
            <a:r>
              <a:rPr lang="en-US" sz="4000" dirty="0"/>
              <a:t>A </a:t>
            </a:r>
            <a:r>
              <a:rPr lang="en-US" sz="4000" dirty="0">
                <a:solidFill>
                  <a:srgbClr val="C00000"/>
                </a:solidFill>
              </a:rPr>
              <a:t>solution</a:t>
            </a:r>
            <a:r>
              <a:rPr lang="en-US" sz="4000" dirty="0"/>
              <a:t> should be  </a:t>
            </a:r>
            <a:r>
              <a:rPr lang="en-US" sz="4000" dirty="0">
                <a:solidFill>
                  <a:srgbClr val="C00000"/>
                </a:solidFill>
              </a:rPr>
              <a:t>easy</a:t>
            </a:r>
            <a:r>
              <a:rPr lang="en-US" sz="4000" dirty="0"/>
              <a:t> to </a:t>
            </a:r>
            <a:r>
              <a:rPr lang="en-US" sz="4000" dirty="0">
                <a:solidFill>
                  <a:srgbClr val="C00000"/>
                </a:solidFill>
              </a:rPr>
              <a:t>recognize</a:t>
            </a:r>
            <a:endParaRPr lang="en-US" sz="4000" dirty="0"/>
          </a:p>
          <a:p>
            <a:r>
              <a:rPr lang="en-US" sz="4000" dirty="0"/>
              <a:t>”Is S a solution of input x?” should be in </a:t>
            </a:r>
            <a:r>
              <a:rPr lang="en-US" sz="4000" b="1" i="1" dirty="0">
                <a:solidFill>
                  <a:srgbClr val="C00000"/>
                </a:solidFill>
              </a:rPr>
              <a:t>P</a:t>
            </a:r>
          </a:p>
          <a:p>
            <a:r>
              <a:rPr lang="en-US" sz="4000" dirty="0"/>
              <a:t>For example, </a:t>
            </a:r>
            <a:r>
              <a:rPr lang="en-US" sz="3600" dirty="0">
                <a:solidFill>
                  <a:srgbClr val="0070C0"/>
                </a:solidFill>
              </a:rPr>
              <a:t>SATISFIABILITY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588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Remember SATISFIABILITY?</a:t>
            </a:r>
          </a:p>
        </p:txBody>
      </p:sp>
      <p:sp>
        <p:nvSpPr>
          <p:cNvPr id="5" name="Rectangle 4"/>
          <p:cNvSpPr/>
          <p:nvPr/>
        </p:nvSpPr>
        <p:spPr>
          <a:xfrm>
            <a:off x="1714501" y="1720294"/>
            <a:ext cx="3843337" cy="33147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72299" y="2122059"/>
            <a:ext cx="4200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r>
              <a:rPr lang="en-US" sz="3600" dirty="0">
                <a:solidFill>
                  <a:srgbClr val="C00000"/>
                </a:solidFill>
              </a:rPr>
              <a:t>“is there an input x</a:t>
            </a:r>
          </a:p>
          <a:p>
            <a:r>
              <a:rPr lang="en-US" sz="3600" dirty="0">
                <a:solidFill>
                  <a:srgbClr val="C00000"/>
                </a:solidFill>
              </a:rPr>
              <a:t>such that </a:t>
            </a:r>
          </a:p>
          <a:p>
            <a:r>
              <a:rPr lang="en-US" sz="3600" dirty="0"/>
              <a:t>chip(</a:t>
            </a:r>
            <a:r>
              <a:rPr lang="en-US" sz="3600" dirty="0">
                <a:solidFill>
                  <a:srgbClr val="C00000"/>
                </a:solidFill>
              </a:rPr>
              <a:t>x</a:t>
            </a:r>
            <a:r>
              <a:rPr lang="en-US" sz="3600" dirty="0"/>
              <a:t>) ≠ specs(</a:t>
            </a:r>
            <a:r>
              <a:rPr lang="en-US" sz="3600" dirty="0">
                <a:solidFill>
                  <a:srgbClr val="C00000"/>
                </a:solidFill>
              </a:rPr>
              <a:t>x</a:t>
            </a:r>
            <a:r>
              <a:rPr lang="en-US" sz="3600" dirty="0"/>
              <a:t>)?”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557838" y="20431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53070" y="21955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62590" y="23479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57822" y="25003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553068" y="26527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62595" y="28051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57826" y="295751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53070" y="31099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548302" y="32623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557822" y="34147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53054" y="35671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48300" y="37195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57827" y="38719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553058" y="4024321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53054" y="4167217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548286" y="4319617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543532" y="4472017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53059" y="4624417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548290" y="4776817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547677" y="53169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i="1" dirty="0"/>
          </a:p>
        </p:txBody>
      </p:sp>
      <p:pic>
        <p:nvPicPr>
          <p:cNvPr id="123906" name="Picture 2" descr="mage result for boolean circu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r="5057" b="9000"/>
          <a:stretch/>
        </p:blipFill>
        <p:spPr bwMode="auto">
          <a:xfrm flipH="1">
            <a:off x="1868116" y="2043113"/>
            <a:ext cx="3536106" cy="261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657224" y="54910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70C0"/>
                </a:solidFill>
              </a:rPr>
              <a:t>this is the SATISFIABILITY problem!</a:t>
            </a:r>
          </a:p>
        </p:txBody>
      </p:sp>
    </p:spTree>
    <p:extLst>
      <p:ext uri="{BB962C8B-B14F-4D97-AF65-F5344CB8AC3E}">
        <p14:creationId xmlns:p14="http://schemas.microsoft.com/office/powerpoint/2010/main" val="770794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“reasonable problem”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0070C0"/>
                </a:solidFill>
              </a:rPr>
              <a:t>Other examples?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48185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898" name="Picture 2" descr="mage result for small social netwo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" b="5594"/>
          <a:stretch/>
        </p:blipFill>
        <p:spPr bwMode="auto">
          <a:xfrm>
            <a:off x="334780" y="0"/>
            <a:ext cx="8304551" cy="607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34728" y="589647"/>
            <a:ext cx="40761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social network</a:t>
            </a:r>
          </a:p>
          <a:p>
            <a:r>
              <a:rPr lang="en-US" sz="3200" dirty="0"/>
              <a:t>of your village;</a:t>
            </a:r>
          </a:p>
          <a:p>
            <a:r>
              <a:rPr lang="en-US" sz="3200" dirty="0"/>
              <a:t>questions one may ask:</a:t>
            </a:r>
          </a:p>
        </p:txBody>
      </p:sp>
    </p:spTree>
    <p:extLst>
      <p:ext uri="{BB962C8B-B14F-4D97-AF65-F5344CB8AC3E}">
        <p14:creationId xmlns:p14="http://schemas.microsoft.com/office/powerpoint/2010/main" val="24978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898" name="Picture 2" descr="mage result for small social netwo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" b="5594"/>
          <a:stretch/>
        </p:blipFill>
        <p:spPr bwMode="auto">
          <a:xfrm>
            <a:off x="304800" y="0"/>
            <a:ext cx="8304551" cy="607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34728" y="589647"/>
            <a:ext cx="350826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CLIQUE:</a:t>
            </a:r>
          </a:p>
          <a:p>
            <a:r>
              <a:rPr lang="en-US" sz="3200" dirty="0"/>
              <a:t>Are there 10 people</a:t>
            </a:r>
          </a:p>
          <a:p>
            <a:r>
              <a:rPr lang="en-US" sz="3200" dirty="0"/>
              <a:t>who are all friends </a:t>
            </a:r>
          </a:p>
          <a:p>
            <a:r>
              <a:rPr lang="en-US" sz="3200" dirty="0"/>
              <a:t>with one another?</a:t>
            </a:r>
          </a:p>
        </p:txBody>
      </p:sp>
    </p:spTree>
    <p:extLst>
      <p:ext uri="{BB962C8B-B14F-4D97-AF65-F5344CB8AC3E}">
        <p14:creationId xmlns:p14="http://schemas.microsoft.com/office/powerpoint/2010/main" val="265879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898" name="Picture 2" descr="mage result for small social netwo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" b="5594"/>
          <a:stretch/>
        </p:blipFill>
        <p:spPr bwMode="auto">
          <a:xfrm>
            <a:off x="319790" y="0"/>
            <a:ext cx="8304551" cy="607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28112" y="619628"/>
            <a:ext cx="375384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HAMILTON CYCLE:</a:t>
            </a:r>
          </a:p>
          <a:p>
            <a:r>
              <a:rPr lang="en-US" sz="3200" dirty="0"/>
              <a:t>Can all these folks sit </a:t>
            </a:r>
          </a:p>
          <a:p>
            <a:r>
              <a:rPr lang="en-US" sz="3200" dirty="0"/>
              <a:t>around a big table</a:t>
            </a:r>
          </a:p>
          <a:p>
            <a:r>
              <a:rPr lang="en-US" sz="3200" dirty="0"/>
              <a:t>at the village fair so</a:t>
            </a:r>
          </a:p>
          <a:p>
            <a:r>
              <a:rPr lang="en-US" sz="3200" dirty="0"/>
              <a:t>only friends sit next</a:t>
            </a:r>
          </a:p>
          <a:p>
            <a:r>
              <a:rPr lang="en-US" sz="3200" dirty="0"/>
              <a:t>to each other? 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8928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6275" y="39756"/>
            <a:ext cx="4950854" cy="3678583"/>
          </a:xfrm>
        </p:spPr>
        <p:txBody>
          <a:bodyPr>
            <a:normAutofit/>
          </a:bodyPr>
          <a:lstStyle/>
          <a:p>
            <a:pPr algn="l"/>
            <a:r>
              <a:rPr lang="en-US" sz="7200" b="1" dirty="0">
                <a:solidFill>
                  <a:srgbClr val="C00000"/>
                </a:solidFill>
              </a:rPr>
              <a:t>the </a:t>
            </a:r>
            <a:r>
              <a:rPr lang="en-US" sz="7200" b="1">
                <a:solidFill>
                  <a:srgbClr val="C00000"/>
                </a:solidFill>
              </a:rPr>
              <a:t>story </a:t>
            </a:r>
            <a:br>
              <a:rPr lang="en-US" sz="7200" b="1">
                <a:solidFill>
                  <a:srgbClr val="C00000"/>
                </a:solidFill>
              </a:rPr>
            </a:br>
            <a:r>
              <a:rPr lang="en-US" sz="7200" b="1">
                <a:solidFill>
                  <a:srgbClr val="C00000"/>
                </a:solidFill>
              </a:rPr>
              <a:t>of </a:t>
            </a:r>
            <a:br>
              <a:rPr lang="en-US" sz="7200" b="1">
                <a:solidFill>
                  <a:srgbClr val="C00000"/>
                </a:solidFill>
              </a:rPr>
            </a:br>
            <a:r>
              <a:rPr lang="en-US" sz="7200" b="1">
                <a:solidFill>
                  <a:srgbClr val="C00000"/>
                </a:solidFill>
              </a:rPr>
              <a:t>complexity</a:t>
            </a:r>
            <a:endParaRPr lang="en-US" sz="72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https://upload.wikimedia.org/wikipedia/commons/thumb/c/c5/Stephen_A._Cook_1968_%28enlarged_portion%29.jpg/170px-Stephen_A._Cook_1968_%28enlarged_portion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63" y="-898358"/>
            <a:ext cx="6756275" cy="846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67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898" name="Picture 2" descr="mage result for small social netwo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" b="5594"/>
          <a:stretch/>
        </p:blipFill>
        <p:spPr bwMode="auto">
          <a:xfrm>
            <a:off x="304800" y="0"/>
            <a:ext cx="8304551" cy="607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28112" y="619628"/>
            <a:ext cx="366215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INDEPENDENT SET:</a:t>
            </a:r>
          </a:p>
          <a:p>
            <a:r>
              <a:rPr lang="en-US" sz="3200" dirty="0"/>
              <a:t>Can you select a 12</a:t>
            </a:r>
          </a:p>
          <a:p>
            <a:r>
              <a:rPr lang="en-US" sz="3200" dirty="0"/>
              <a:t>member jury so that</a:t>
            </a:r>
          </a:p>
          <a:p>
            <a:r>
              <a:rPr lang="en-US" sz="3200" dirty="0"/>
              <a:t>no two are friends? 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3699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898" name="Picture 2" descr="mage result for small social netwo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" b="5594"/>
          <a:stretch/>
        </p:blipFill>
        <p:spPr bwMode="auto">
          <a:xfrm>
            <a:off x="319790" y="0"/>
            <a:ext cx="8304551" cy="607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09351" y="457200"/>
            <a:ext cx="399873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DOMINATING SET:</a:t>
            </a:r>
          </a:p>
          <a:p>
            <a:r>
              <a:rPr lang="en-US" sz="3200" dirty="0"/>
              <a:t>Can you select 20</a:t>
            </a:r>
          </a:p>
          <a:p>
            <a:r>
              <a:rPr lang="en-US" sz="3200" dirty="0"/>
              <a:t>people so that between</a:t>
            </a:r>
          </a:p>
          <a:p>
            <a:r>
              <a:rPr lang="en-US" sz="3200" dirty="0"/>
              <a:t>them they are </a:t>
            </a:r>
          </a:p>
          <a:p>
            <a:r>
              <a:rPr lang="en-US" sz="3200" dirty="0"/>
              <a:t>friends with </a:t>
            </a:r>
          </a:p>
          <a:p>
            <a:r>
              <a:rPr lang="en-US" sz="3200" dirty="0"/>
              <a:t>everybody</a:t>
            </a:r>
          </a:p>
          <a:p>
            <a:r>
              <a:rPr lang="en-US" sz="3200" dirty="0"/>
              <a:t>else?</a:t>
            </a:r>
          </a:p>
        </p:txBody>
      </p:sp>
    </p:spTree>
    <p:extLst>
      <p:ext uri="{BB962C8B-B14F-4D97-AF65-F5344CB8AC3E}">
        <p14:creationId xmlns:p14="http://schemas.microsoft.com/office/powerpoint/2010/main" val="1025785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</a:t>
            </a:r>
            <a:r>
              <a:rPr lang="mr-IN" dirty="0"/>
              <a:t>…</a:t>
            </a:r>
            <a:r>
              <a:rPr lang="en-US" dirty="0"/>
              <a:t> What is a “reasonable problem”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 </a:t>
            </a:r>
            <a:r>
              <a:rPr lang="en-US" sz="4000" dirty="0">
                <a:solidFill>
                  <a:srgbClr val="C00000"/>
                </a:solidFill>
              </a:rPr>
              <a:t>solution</a:t>
            </a:r>
            <a:r>
              <a:rPr lang="en-US" sz="4000" dirty="0"/>
              <a:t> should not be </a:t>
            </a:r>
            <a:r>
              <a:rPr lang="en-US" sz="4000" dirty="0">
                <a:solidFill>
                  <a:srgbClr val="C00000"/>
                </a:solidFill>
              </a:rPr>
              <a:t>too long</a:t>
            </a:r>
            <a:endParaRPr lang="en-US" sz="4000" dirty="0"/>
          </a:p>
          <a:p>
            <a:r>
              <a:rPr lang="en-US" sz="4000" dirty="0"/>
              <a:t>A </a:t>
            </a:r>
            <a:r>
              <a:rPr lang="en-US" sz="4000" dirty="0">
                <a:solidFill>
                  <a:srgbClr val="C00000"/>
                </a:solidFill>
              </a:rPr>
              <a:t>solution</a:t>
            </a:r>
            <a:r>
              <a:rPr lang="en-US" sz="4000" dirty="0"/>
              <a:t> should be  </a:t>
            </a:r>
            <a:r>
              <a:rPr lang="en-US" sz="4000" dirty="0">
                <a:solidFill>
                  <a:srgbClr val="C00000"/>
                </a:solidFill>
              </a:rPr>
              <a:t>easy</a:t>
            </a:r>
            <a:r>
              <a:rPr lang="en-US" sz="4000" dirty="0"/>
              <a:t> to </a:t>
            </a:r>
            <a:r>
              <a:rPr lang="en-US" sz="4000" dirty="0">
                <a:solidFill>
                  <a:srgbClr val="C00000"/>
                </a:solidFill>
              </a:rPr>
              <a:t>recognize </a:t>
            </a:r>
            <a:r>
              <a:rPr lang="en-US" sz="4000" dirty="0"/>
              <a:t>as such</a:t>
            </a:r>
          </a:p>
          <a:p>
            <a:r>
              <a:rPr lang="en-US" sz="4000" dirty="0"/>
              <a:t>“Is S a solution of input x?” should be in </a:t>
            </a:r>
            <a:r>
              <a:rPr lang="en-US" sz="4000" b="1" i="1" dirty="0">
                <a:solidFill>
                  <a:srgbClr val="C00000"/>
                </a:solidFill>
              </a:rPr>
              <a:t>P</a:t>
            </a:r>
          </a:p>
          <a:p>
            <a:r>
              <a:rPr lang="en-US" sz="4000" dirty="0"/>
              <a:t>Let us call this class of problems </a:t>
            </a:r>
            <a:r>
              <a:rPr lang="en-US" sz="4000" b="1" i="1" dirty="0">
                <a:solidFill>
                  <a:srgbClr val="C00000"/>
                </a:solidFill>
              </a:rPr>
              <a:t>NP</a:t>
            </a:r>
          </a:p>
          <a:p>
            <a:r>
              <a:rPr lang="en-US" sz="4000" dirty="0">
                <a:solidFill>
                  <a:srgbClr val="0070C0"/>
                </a:solidFill>
              </a:rPr>
              <a:t>(Long etymology story</a:t>
            </a:r>
            <a:r>
              <a:rPr lang="mr-IN" sz="4000" dirty="0">
                <a:solidFill>
                  <a:srgbClr val="0070C0"/>
                </a:solidFill>
              </a:rPr>
              <a:t>…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b="1" i="1" dirty="0">
                <a:solidFill>
                  <a:srgbClr val="C00000"/>
                </a:solidFill>
              </a:rPr>
              <a:t>N</a:t>
            </a:r>
            <a:r>
              <a:rPr lang="en-US" sz="4000" dirty="0">
                <a:solidFill>
                  <a:srgbClr val="0070C0"/>
                </a:solidFill>
              </a:rPr>
              <a:t> = “nondeterministic”)</a:t>
            </a:r>
          </a:p>
          <a:p>
            <a:r>
              <a:rPr lang="en-US" sz="4000" b="1" i="1" dirty="0">
                <a:solidFill>
                  <a:srgbClr val="C00000"/>
                </a:solidFill>
              </a:rPr>
              <a:t>This </a:t>
            </a:r>
            <a:r>
              <a:rPr lang="en-US" sz="4000" dirty="0"/>
              <a:t>is the limit of our ambition</a:t>
            </a:r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0859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74754"/>
            <a:ext cx="10515600" cy="5802209"/>
          </a:xfrm>
        </p:spPr>
        <p:txBody>
          <a:bodyPr>
            <a:normAutofit/>
          </a:bodyPr>
          <a:lstStyle/>
          <a:p>
            <a:endParaRPr lang="en-US" sz="4000" dirty="0"/>
          </a:p>
          <a:p>
            <a:pPr marL="0" indent="0" algn="ctr">
              <a:buNone/>
            </a:pPr>
            <a:r>
              <a:rPr lang="en-US" sz="8000" dirty="0">
                <a:solidFill>
                  <a:srgbClr val="C00000"/>
                </a:solidFill>
              </a:rPr>
              <a:t>is P = NP?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C00000"/>
                </a:solidFill>
              </a:rPr>
              <a:t>“can exhaustive search always be avoided?”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C00000"/>
                </a:solidFill>
              </a:rPr>
              <a:t>“are there limits to polynomial computation?”</a:t>
            </a:r>
          </a:p>
          <a:p>
            <a:endParaRPr lang="en-US" sz="4000" dirty="0"/>
          </a:p>
          <a:p>
            <a:r>
              <a:rPr lang="en-US" sz="4000" dirty="0"/>
              <a:t>Gödel’s letter to von Neumann in 1956</a:t>
            </a:r>
            <a:r>
              <a:rPr lang="en-US" sz="4000" b="1" i="1" dirty="0">
                <a:solidFill>
                  <a:srgbClr val="C00000"/>
                </a:solidFill>
              </a:rPr>
              <a:t> </a:t>
            </a:r>
            <a:r>
              <a:rPr lang="en-US" sz="4000" dirty="0"/>
              <a:t>asked this question, and rings hopeful</a:t>
            </a:r>
            <a:r>
              <a:rPr lang="mr-IN" sz="4000" dirty="0"/>
              <a:t>…</a:t>
            </a:r>
            <a:endParaRPr lang="en-US" sz="4000" dirty="0"/>
          </a:p>
          <a:p>
            <a:r>
              <a:rPr lang="en-US" sz="4000" dirty="0"/>
              <a:t>Edmonds conjectured in 1966 that </a:t>
            </a:r>
            <a:r>
              <a:rPr lang="en-US" sz="4000" b="1" i="1" dirty="0">
                <a:solidFill>
                  <a:srgbClr val="C00000"/>
                </a:solidFill>
              </a:rPr>
              <a:t>P ≠ NP </a:t>
            </a:r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45566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210" y="112108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rgbClr val="C00000"/>
                </a:solidFill>
              </a:rPr>
              <a:t>Is P = NP?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00B050"/>
                </a:solidFill>
              </a:rPr>
              <a:t>How did life start?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0070C0"/>
                </a:solidFill>
              </a:rPr>
              <a:t>Is there a single equation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0070C0"/>
                </a:solidFill>
              </a:rPr>
              <a:t>for all forces in the universe?</a:t>
            </a:r>
          </a:p>
        </p:txBody>
      </p:sp>
    </p:spTree>
    <p:extLst>
      <p:ext uri="{BB962C8B-B14F-4D97-AF65-F5344CB8AC3E}">
        <p14:creationId xmlns:p14="http://schemas.microsoft.com/office/powerpoint/2010/main" val="203529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Meanwhile in the 1960s:  The Chomsky Hierarchy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Noam Chomsky pointed out in 1956 </a:t>
            </a:r>
          </a:p>
          <a:p>
            <a:pPr marL="0" indent="0">
              <a:buNone/>
            </a:pPr>
            <a:r>
              <a:rPr lang="en-US" sz="3600" dirty="0"/>
              <a:t>that there are four increasingly </a:t>
            </a:r>
          </a:p>
          <a:p>
            <a:pPr marL="0" indent="0">
              <a:buNone/>
            </a:pPr>
            <a:r>
              <a:rPr lang="en-US" sz="3600" dirty="0"/>
              <a:t>powerful kinds of grammars: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C00000"/>
                </a:solidFill>
              </a:rPr>
              <a:t>Regular</a:t>
            </a:r>
            <a:r>
              <a:rPr lang="en-US" sz="3600" dirty="0"/>
              <a:t>:  A </a:t>
            </a:r>
            <a:r>
              <a:rPr lang="en-US" sz="3600" dirty="0">
                <a:sym typeface="Wingdings"/>
              </a:rPr>
              <a:t> </a:t>
            </a:r>
            <a:r>
              <a:rPr lang="en-US" sz="3600" dirty="0" err="1">
                <a:sym typeface="Wingdings"/>
              </a:rPr>
              <a:t>aA|bB</a:t>
            </a:r>
            <a:r>
              <a:rPr lang="en-US" sz="3600" dirty="0">
                <a:sym typeface="Wingdings"/>
              </a:rPr>
              <a:t> </a:t>
            </a:r>
            <a:r>
              <a:rPr lang="mr-IN" sz="3600" dirty="0">
                <a:sym typeface="Wingdings"/>
              </a:rPr>
              <a:t>…</a:t>
            </a:r>
            <a:endParaRPr lang="en-US" sz="3600" dirty="0">
              <a:sym typeface="Wingdings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C00000"/>
                </a:solidFill>
                <a:sym typeface="Wingdings"/>
              </a:rPr>
              <a:t>Context-free</a:t>
            </a:r>
            <a:r>
              <a:rPr lang="en-US" sz="3600" dirty="0">
                <a:sym typeface="Wingdings"/>
              </a:rPr>
              <a:t>: A  </a:t>
            </a:r>
            <a:r>
              <a:rPr lang="en-US" sz="3600" dirty="0" err="1">
                <a:sym typeface="Wingdings"/>
              </a:rPr>
              <a:t>aBa</a:t>
            </a:r>
            <a:r>
              <a:rPr lang="en-US" sz="3600" dirty="0">
                <a:sym typeface="Wingdings"/>
              </a:rPr>
              <a:t> |</a:t>
            </a:r>
            <a:r>
              <a:rPr lang="en-US" sz="3600" dirty="0" err="1">
                <a:sym typeface="Wingdings"/>
              </a:rPr>
              <a:t>bABb</a:t>
            </a:r>
            <a:r>
              <a:rPr lang="en-US" sz="3600" dirty="0">
                <a:sym typeface="Wingdings"/>
              </a:rPr>
              <a:t> </a:t>
            </a:r>
            <a:r>
              <a:rPr lang="mr-IN" sz="3600" dirty="0">
                <a:sym typeface="Wingdings"/>
              </a:rPr>
              <a:t>…</a:t>
            </a:r>
            <a:endParaRPr lang="en-US" sz="3600" dirty="0">
              <a:sym typeface="Wingdings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C00000"/>
                </a:solidFill>
                <a:sym typeface="Wingdings"/>
              </a:rPr>
              <a:t>Context sensitive</a:t>
            </a:r>
            <a:r>
              <a:rPr lang="en-US" sz="3600" dirty="0">
                <a:sym typeface="Wingdings"/>
              </a:rPr>
              <a:t>: AT  </a:t>
            </a:r>
            <a:r>
              <a:rPr lang="en-US" sz="3600" dirty="0" err="1">
                <a:sym typeface="Wingdings"/>
              </a:rPr>
              <a:t>aBaT</a:t>
            </a:r>
            <a:r>
              <a:rPr lang="en-US" sz="3600" dirty="0">
                <a:sym typeface="Wingdings"/>
              </a:rPr>
              <a:t> </a:t>
            </a:r>
            <a:r>
              <a:rPr lang="mr-IN" sz="3600" dirty="0">
                <a:sym typeface="Wingdings"/>
              </a:rPr>
              <a:t>…</a:t>
            </a:r>
            <a:endParaRPr lang="en-US" sz="3600" dirty="0">
              <a:sym typeface="Wingdings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C00000"/>
                </a:solidFill>
                <a:sym typeface="Wingdings"/>
              </a:rPr>
              <a:t>General</a:t>
            </a:r>
            <a:r>
              <a:rPr lang="en-US" sz="3600" dirty="0">
                <a:sym typeface="Wingdings"/>
              </a:rPr>
              <a:t>:  </a:t>
            </a:r>
            <a:r>
              <a:rPr lang="en-US" sz="3600" dirty="0" err="1">
                <a:sym typeface="Wingdings"/>
              </a:rPr>
              <a:t>AbC</a:t>
            </a:r>
            <a:r>
              <a:rPr lang="en-US" sz="3600" dirty="0">
                <a:sym typeface="Wingdings"/>
              </a:rPr>
              <a:t>  </a:t>
            </a:r>
            <a:r>
              <a:rPr lang="en-US" sz="3600" dirty="0" err="1">
                <a:sym typeface="Wingdings"/>
              </a:rPr>
              <a:t>aC</a:t>
            </a:r>
            <a:r>
              <a:rPr lang="mr-IN" sz="3600" dirty="0">
                <a:sym typeface="Wingdings"/>
              </a:rPr>
              <a:t>…</a:t>
            </a:r>
            <a:endParaRPr lang="en-US" sz="3600" dirty="0">
              <a:sym typeface="Wingdings"/>
            </a:endParaRPr>
          </a:p>
          <a:p>
            <a:pPr marL="0" indent="0">
              <a:buNone/>
            </a:pPr>
            <a:endParaRPr lang="en-US" sz="3600" dirty="0">
              <a:sym typeface="Wingdings"/>
            </a:endParaRP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9" r="15492" b="2302"/>
          <a:stretch/>
        </p:blipFill>
        <p:spPr>
          <a:xfrm>
            <a:off x="7716643" y="1690689"/>
            <a:ext cx="4475357" cy="352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57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Chomsky hierarchy: computational version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57338" y="1885950"/>
            <a:ext cx="9353550" cy="4386263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695450" y="2081212"/>
            <a:ext cx="7734300" cy="329088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905000" y="2233613"/>
            <a:ext cx="5838825" cy="2338387"/>
          </a:xfrm>
          <a:prstGeom prst="round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57400" y="2386014"/>
            <a:ext cx="4543425" cy="154305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85988" y="2386014"/>
            <a:ext cx="3286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finite state machines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74726" y="3929064"/>
            <a:ext cx="328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pushdown automata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4515" y="4679810"/>
            <a:ext cx="175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NSPACE(n)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52355" y="5479909"/>
            <a:ext cx="261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Turing machines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68654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 enter Steve Cook!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5938" y="1825625"/>
            <a:ext cx="74378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1969:  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70C0"/>
                </a:solidFill>
              </a:rPr>
              <a:t>“On the minimum computation time of functions” </a:t>
            </a:r>
          </a:p>
          <a:p>
            <a:pPr marL="0" indent="0">
              <a:buNone/>
            </a:pPr>
            <a:r>
              <a:rPr lang="en-US" sz="4000" dirty="0"/>
              <a:t>and</a:t>
            </a:r>
            <a:endParaRPr lang="en-US" sz="4000" u="sng" dirty="0"/>
          </a:p>
          <a:p>
            <a:pPr marL="0" indent="0">
              <a:buNone/>
            </a:pPr>
            <a:r>
              <a:rPr lang="en-US" sz="4000" dirty="0">
                <a:solidFill>
                  <a:srgbClr val="C00000"/>
                </a:solidFill>
              </a:rPr>
              <a:t>“Variations on pushdown machines”</a:t>
            </a:r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 descr="https://upload.wikimedia.org/wikipedia/commons/thumb/c/c5/Stephen_A._Cook_1968_%28enlarged_portion%29.jpg/170px-Stephen_A._Cook_1968_%28enlarged_portion%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5" r="12524" b="25178"/>
          <a:stretch/>
        </p:blipFill>
        <p:spPr bwMode="auto">
          <a:xfrm>
            <a:off x="838200" y="304800"/>
            <a:ext cx="3077738" cy="408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943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190" y="380115"/>
            <a:ext cx="10515600" cy="1325563"/>
          </a:xfrm>
        </p:spPr>
        <p:txBody>
          <a:bodyPr/>
          <a:lstStyle/>
          <a:p>
            <a:r>
              <a:rPr lang="en-US" dirty="0"/>
              <a:t>And all of a sudden, out of nowhere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b="1" dirty="0">
                <a:solidFill>
                  <a:srgbClr val="C00000"/>
                </a:solidFill>
              </a:rPr>
              <a:t>Cook’s Theorem </a:t>
            </a:r>
            <a:r>
              <a:rPr lang="en-US" sz="4000" dirty="0"/>
              <a:t>(1971):  SATISFIABILITY is the hardest problem in </a:t>
            </a:r>
            <a:r>
              <a:rPr lang="en-US" sz="4000" b="1" i="1" dirty="0">
                <a:solidFill>
                  <a:srgbClr val="C00000"/>
                </a:solidFill>
              </a:rPr>
              <a:t>NP</a:t>
            </a:r>
            <a:r>
              <a:rPr lang="en-US" sz="4000" dirty="0"/>
              <a:t>, in the sense that all other problems in </a:t>
            </a:r>
            <a:r>
              <a:rPr lang="en-US" sz="4000" b="1" i="1" dirty="0">
                <a:solidFill>
                  <a:srgbClr val="C00000"/>
                </a:solidFill>
              </a:rPr>
              <a:t>NP</a:t>
            </a:r>
            <a:r>
              <a:rPr lang="en-US" sz="4000" dirty="0"/>
              <a:t> reduce to it.  To put it another way, if SATISFIABILITY has a polynomial-time algorithm then </a:t>
            </a:r>
            <a:r>
              <a:rPr lang="en-US" sz="4000" b="1" i="1" dirty="0">
                <a:solidFill>
                  <a:srgbClr val="C00000"/>
                </a:solidFill>
              </a:rPr>
              <a:t>P = NP</a:t>
            </a:r>
          </a:p>
          <a:p>
            <a:pPr marL="0" indent="0">
              <a:buNone/>
            </a:pPr>
            <a:endParaRPr lang="en-US" sz="4000" b="1" i="1" dirty="0">
              <a:solidFill>
                <a:srgbClr val="C00000"/>
              </a:solidFill>
            </a:endParaRPr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79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55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SATISFIABILITY is </a:t>
            </a:r>
            <a:r>
              <a:rPr lang="en-US" b="1" i="1" dirty="0">
                <a:solidFill>
                  <a:srgbClr val="C00000"/>
                </a:solidFill>
              </a:rPr>
              <a:t>__________?</a:t>
            </a:r>
            <a:br>
              <a:rPr lang="en-US" b="1" i="1" dirty="0">
                <a:solidFill>
                  <a:srgbClr val="C00000"/>
                </a:solidFill>
              </a:rPr>
            </a:br>
            <a:r>
              <a:rPr lang="en-US" dirty="0"/>
              <a:t>(A terminological proposal by Don Knuth, 1973)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6378" y="2555654"/>
            <a:ext cx="8550100" cy="3773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He proposed several adjectives including:  “Herculean”, “formidable”, “intractable”, </a:t>
            </a:r>
            <a:r>
              <a:rPr lang="mr-IN" sz="3600" dirty="0"/>
              <a:t>…</a:t>
            </a:r>
            <a:endParaRPr lang="en-US" sz="3600" dirty="0"/>
          </a:p>
          <a:p>
            <a:pPr marL="0" indent="0">
              <a:buNone/>
            </a:pPr>
            <a:r>
              <a:rPr lang="en-US" sz="3600" dirty="0">
                <a:solidFill>
                  <a:srgbClr val="00B050"/>
                </a:solidFill>
              </a:rPr>
              <a:t>Incumbent term: “polynomial-complete”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70C0"/>
                </a:solidFill>
              </a:rPr>
              <a:t>Others counter-proposed: “Sisyphean”, “Augean”, “Bad as satisfiability”, </a:t>
            </a:r>
            <a:r>
              <a:rPr lang="mr-IN" sz="3600" dirty="0">
                <a:solidFill>
                  <a:srgbClr val="0070C0"/>
                </a:solidFill>
              </a:rPr>
              <a:t>…</a:t>
            </a:r>
            <a:endParaRPr lang="en-US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3600" dirty="0"/>
              <a:t>Ultimate choice:  </a:t>
            </a:r>
            <a:r>
              <a:rPr lang="en-US" sz="3600" b="1" i="1" dirty="0">
                <a:solidFill>
                  <a:srgbClr val="C00000"/>
                </a:solidFill>
              </a:rPr>
              <a:t>NP-complete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 descr="mage result for don knut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0" b="4945"/>
          <a:stretch/>
        </p:blipFill>
        <p:spPr bwMode="auto">
          <a:xfrm>
            <a:off x="838200" y="2555654"/>
            <a:ext cx="2145779" cy="319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790950" y="1978025"/>
            <a:ext cx="7715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60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 for the </a:t>
            </a:r>
            <a:r>
              <a:rPr lang="en-US" dirty="0" err="1"/>
              <a:t>quintic</a:t>
            </a:r>
            <a:r>
              <a:rPr lang="en-US" dirty="0"/>
              <a:t> formula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quadratic formula</a:t>
            </a:r>
          </a:p>
          <a:p>
            <a:pPr marL="0" indent="0">
              <a:buNone/>
            </a:pPr>
            <a:r>
              <a:rPr lang="en-US" sz="3600" dirty="0"/>
              <a:t>ca. 2000 BCE, Mesopotamia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cubic and quartic formulas</a:t>
            </a:r>
          </a:p>
          <a:p>
            <a:pPr marL="0" indent="0">
              <a:buNone/>
            </a:pPr>
            <a:r>
              <a:rPr lang="en-US" sz="3600" dirty="0"/>
              <a:t>ca. 1540, Italy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 err="1"/>
              <a:t>quintic</a:t>
            </a:r>
            <a:r>
              <a:rPr lang="en-US" sz="3600" dirty="0"/>
              <a:t> formula?                                 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mage result for quadratic form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58094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tps://upload.wikimedia.org/wikipedia/commons/c/c2/Plimpton_3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67" y="1226759"/>
            <a:ext cx="3299791" cy="228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934" y="3648995"/>
            <a:ext cx="1135133" cy="150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mage result for ferrari mathematicia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3796" r="28913" b="55831"/>
          <a:stretch/>
        </p:blipFill>
        <p:spPr bwMode="auto">
          <a:xfrm>
            <a:off x="8454472" y="3657728"/>
            <a:ext cx="1242390" cy="150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35489" y="5515243"/>
            <a:ext cx="64565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Bauhaus 93" charset="0"/>
                <a:ea typeface="Bauhaus 93" charset="0"/>
                <a:cs typeface="Bauhaus 93" charset="0"/>
              </a:rPr>
              <a:t>impossible!</a:t>
            </a:r>
          </a:p>
          <a:p>
            <a:r>
              <a:rPr lang="en-US" sz="4000" dirty="0" err="1">
                <a:ea typeface="Bauhaus 93" charset="0"/>
                <a:cs typeface="Bauhaus 93" charset="0"/>
              </a:rPr>
              <a:t>Ruffini</a:t>
            </a:r>
            <a:r>
              <a:rPr lang="en-US" sz="4000" dirty="0">
                <a:ea typeface="Bauhaus 93" charset="0"/>
                <a:cs typeface="Bauhaus 93" charset="0"/>
              </a:rPr>
              <a:t> </a:t>
            </a:r>
            <a:r>
              <a:rPr lang="mr-IN" sz="4000" dirty="0">
                <a:ea typeface="Bauhaus 93" charset="0"/>
                <a:cs typeface="Bauhaus 93" charset="0"/>
              </a:rPr>
              <a:t>–</a:t>
            </a:r>
            <a:r>
              <a:rPr lang="en-US" sz="4000" dirty="0">
                <a:ea typeface="Bauhaus 93" charset="0"/>
                <a:cs typeface="Bauhaus 93" charset="0"/>
              </a:rPr>
              <a:t> Galois </a:t>
            </a:r>
            <a:r>
              <a:rPr lang="mr-IN" sz="4000" dirty="0">
                <a:ea typeface="Bauhaus 93" charset="0"/>
                <a:cs typeface="Bauhaus 93" charset="0"/>
              </a:rPr>
              <a:t>–</a:t>
            </a:r>
            <a:r>
              <a:rPr lang="en-US" sz="4000" dirty="0">
                <a:ea typeface="Bauhaus 93" charset="0"/>
                <a:cs typeface="Bauhaus 93" charset="0"/>
              </a:rPr>
              <a:t> Abel ca 1840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34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Meanwhile, behind the Iron Curtain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133122" name="Picture 2" descr="mage result for leonid levin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8" b="18687"/>
          <a:stretch/>
        </p:blipFill>
        <p:spPr bwMode="auto">
          <a:xfrm>
            <a:off x="1062904" y="1690688"/>
            <a:ext cx="1995089" cy="250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282696" y="1825625"/>
            <a:ext cx="807110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b="1" dirty="0">
                <a:solidFill>
                  <a:srgbClr val="C00000"/>
                </a:solidFill>
              </a:rPr>
              <a:t>Leonid Levin</a:t>
            </a:r>
            <a:r>
              <a:rPr lang="en-US" sz="3600" dirty="0"/>
              <a:t>, a brilliant PhD student of Andrey Kolmogorov in Moscow, proved a suite of results </a:t>
            </a:r>
            <a:r>
              <a:rPr lang="en-US" sz="3600" dirty="0">
                <a:solidFill>
                  <a:srgbClr val="C00000"/>
                </a:solidFill>
              </a:rPr>
              <a:t>essentially equivalent to Cook’s Theorem</a:t>
            </a:r>
            <a:r>
              <a:rPr lang="en-US" sz="3600" dirty="0"/>
              <a:t>.</a:t>
            </a:r>
          </a:p>
          <a:p>
            <a:pPr marL="0" indent="0">
              <a:buFont typeface="Arial"/>
              <a:buNone/>
            </a:pPr>
            <a:r>
              <a:rPr lang="en-US" sz="3600" dirty="0"/>
              <a:t>The paper appeared in 1973, but Leonid had announced the results two years earlier.</a:t>
            </a:r>
          </a:p>
        </p:txBody>
      </p:sp>
    </p:spTree>
    <p:extLst>
      <p:ext uri="{BB962C8B-B14F-4D97-AF65-F5344CB8AC3E}">
        <p14:creationId xmlns:p14="http://schemas.microsoft.com/office/powerpoint/2010/main" val="1512184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380" y="365125"/>
            <a:ext cx="6566210" cy="1718508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NP</a:t>
            </a:r>
            <a:r>
              <a:rPr lang="en-US" dirty="0"/>
              <a:t>-completeness is an ubiquitous phenomenon!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92532"/>
            <a:ext cx="1167161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i="1" dirty="0">
                <a:solidFill>
                  <a:srgbClr val="C00000"/>
                </a:solidFill>
              </a:rPr>
              <a:t>                             Theorem (Karp 1972): </a:t>
            </a:r>
            <a:r>
              <a:rPr lang="en-US" sz="3600" dirty="0"/>
              <a:t>The following                                      			  problems are also </a:t>
            </a:r>
            <a:r>
              <a:rPr lang="en-US" sz="3600" b="1" i="1" dirty="0">
                <a:solidFill>
                  <a:srgbClr val="C00000"/>
                </a:solidFill>
              </a:rPr>
              <a:t>NP</a:t>
            </a:r>
            <a:r>
              <a:rPr lang="en-US" sz="3600" dirty="0"/>
              <a:t>-complete:  CLIQUE, 				  INDEPENDENT SET, 0-1 LINEAR PROGRAMMING, DOMINATING SET, HAMILTON CYCLE, SET COVER, 3-D MATCHING, HITTING SET, KNAPSACK, PARTITION, FEEDBACK NODE SET, FEEDBACK ARC SET, EXACT COVER, VERTEX COVER, CLIQUE COVER, MAX CUT, JOB SEQUENCING, SET PACKING, STEINER TREE, and CHROMATIC NUMBER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3972" name="Picture 4" descr="mage result for RICHARD KARP you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4" b="52183"/>
          <a:stretch/>
        </p:blipFill>
        <p:spPr bwMode="auto">
          <a:xfrm>
            <a:off x="304800" y="107776"/>
            <a:ext cx="2921620" cy="336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182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oter Placeholder 3"/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Times New Roman" charset="0"/>
            </a:endParaRPr>
          </a:p>
        </p:txBody>
      </p:sp>
      <p:sp>
        <p:nvSpPr>
          <p:cNvPr id="22530" name="Oval 4"/>
          <p:cNvSpPr>
            <a:spLocks noChangeArrowheads="1"/>
          </p:cNvSpPr>
          <p:nvPr/>
        </p:nvSpPr>
        <p:spPr bwMode="auto">
          <a:xfrm>
            <a:off x="4106863" y="2438400"/>
            <a:ext cx="4267200" cy="396240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9600">
              <a:latin typeface="Helvetica" charset="0"/>
            </a:endParaRPr>
          </a:p>
        </p:txBody>
      </p:sp>
      <p:sp>
        <p:nvSpPr>
          <p:cNvPr id="22531" name="Oval 5"/>
          <p:cNvSpPr>
            <a:spLocks noChangeArrowheads="1"/>
          </p:cNvSpPr>
          <p:nvPr/>
        </p:nvSpPr>
        <p:spPr bwMode="auto">
          <a:xfrm>
            <a:off x="5181600" y="5854699"/>
            <a:ext cx="2057400" cy="457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Helvetica" charset="0"/>
            </a:endParaRPr>
          </a:p>
        </p:txBody>
      </p:sp>
      <p:sp>
        <p:nvSpPr>
          <p:cNvPr id="22532" name="Oval 6"/>
          <p:cNvSpPr>
            <a:spLocks noChangeArrowheads="1"/>
          </p:cNvSpPr>
          <p:nvPr/>
        </p:nvSpPr>
        <p:spPr bwMode="auto">
          <a:xfrm>
            <a:off x="5155474" y="2540726"/>
            <a:ext cx="2133600" cy="457200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Helvetic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905000" y="533400"/>
            <a:ext cx="9144000" cy="1828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dirty="0">
                <a:ea typeface="ＭＳ Ｐゴシック" charset="0"/>
                <a:cs typeface="Helvetica"/>
              </a:rPr>
              <a:t>The world of </a:t>
            </a:r>
            <a:r>
              <a:rPr lang="en-US" sz="4800" b="1" i="1" dirty="0">
                <a:solidFill>
                  <a:srgbClr val="C00000"/>
                </a:solidFill>
                <a:ea typeface="ＭＳ Ｐゴシック" charset="0"/>
                <a:cs typeface="Helvetica"/>
              </a:rPr>
              <a:t>NP </a:t>
            </a:r>
          </a:p>
          <a:p>
            <a:pPr>
              <a:defRPr/>
            </a:pPr>
            <a:r>
              <a:rPr lang="en-US" sz="4800" dirty="0">
                <a:ea typeface="ＭＳ Ｐゴシック" charset="0"/>
                <a:cs typeface="Helvetica"/>
              </a:rPr>
              <a:t>after the Cook-Levin theorem</a:t>
            </a:r>
          </a:p>
        </p:txBody>
      </p: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6400801" y="5819930"/>
            <a:ext cx="703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latin typeface="Helvetica" charset="0"/>
              </a:rPr>
              <a:t>P</a:t>
            </a:r>
          </a:p>
        </p:txBody>
      </p:sp>
      <p:sp>
        <p:nvSpPr>
          <p:cNvPr id="22540" name="TextBox 7"/>
          <p:cNvSpPr txBox="1">
            <a:spLocks noChangeArrowheads="1"/>
          </p:cNvSpPr>
          <p:nvPr/>
        </p:nvSpPr>
        <p:spPr bwMode="auto">
          <a:xfrm>
            <a:off x="7620001" y="2057401"/>
            <a:ext cx="25558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C00000"/>
                </a:solidFill>
                <a:latin typeface="Helvetica" charset="0"/>
              </a:rPr>
              <a:t>NP</a:t>
            </a:r>
            <a:r>
              <a:rPr lang="en-US" altLang="en-US" dirty="0">
                <a:latin typeface="Helvetica" charset="0"/>
              </a:rPr>
              <a:t>-complete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Helvetica" charset="0"/>
              </a:rPr>
              <a:t>problems</a:t>
            </a:r>
          </a:p>
        </p:txBody>
      </p:sp>
      <p:cxnSp>
        <p:nvCxnSpPr>
          <p:cNvPr id="22541" name="Straight Arrow Connector 9"/>
          <p:cNvCxnSpPr>
            <a:cxnSpLocks noChangeShapeType="1"/>
          </p:cNvCxnSpPr>
          <p:nvPr/>
        </p:nvCxnSpPr>
        <p:spPr bwMode="auto">
          <a:xfrm flipH="1">
            <a:off x="7315200" y="2552700"/>
            <a:ext cx="698501" cy="1905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8302850" y="3950179"/>
            <a:ext cx="8963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i="1" dirty="0">
                <a:solidFill>
                  <a:srgbClr val="C00000"/>
                </a:solidFill>
                <a:latin typeface="Helvetica" charset="0"/>
              </a:rPr>
              <a:t>NP</a:t>
            </a:r>
          </a:p>
        </p:txBody>
      </p:sp>
    </p:spTree>
    <p:extLst>
      <p:ext uri="{BB962C8B-B14F-4D97-AF65-F5344CB8AC3E}">
        <p14:creationId xmlns:p14="http://schemas.microsoft.com/office/powerpoint/2010/main" val="14052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oter Placeholder 3"/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Times New Roman" charset="0"/>
            </a:endParaRPr>
          </a:p>
        </p:txBody>
      </p:sp>
      <p:sp>
        <p:nvSpPr>
          <p:cNvPr id="22530" name="Oval 4"/>
          <p:cNvSpPr>
            <a:spLocks noChangeArrowheads="1"/>
          </p:cNvSpPr>
          <p:nvPr/>
        </p:nvSpPr>
        <p:spPr bwMode="auto">
          <a:xfrm>
            <a:off x="4106863" y="2438400"/>
            <a:ext cx="4267200" cy="396240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9600">
              <a:latin typeface="Helvetica" charset="0"/>
            </a:endParaRPr>
          </a:p>
        </p:txBody>
      </p:sp>
      <p:sp>
        <p:nvSpPr>
          <p:cNvPr id="22531" name="Oval 5"/>
          <p:cNvSpPr>
            <a:spLocks noChangeArrowheads="1"/>
          </p:cNvSpPr>
          <p:nvPr/>
        </p:nvSpPr>
        <p:spPr bwMode="auto">
          <a:xfrm>
            <a:off x="4916774" y="5637544"/>
            <a:ext cx="2703227" cy="54382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Helvetica" charset="0"/>
            </a:endParaRPr>
          </a:p>
        </p:txBody>
      </p:sp>
      <p:sp>
        <p:nvSpPr>
          <p:cNvPr id="22532" name="Oval 6"/>
          <p:cNvSpPr>
            <a:spLocks noChangeArrowheads="1"/>
          </p:cNvSpPr>
          <p:nvPr/>
        </p:nvSpPr>
        <p:spPr bwMode="auto">
          <a:xfrm>
            <a:off x="4273249" y="2580774"/>
            <a:ext cx="3942413" cy="2999480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Helvetic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905000" y="533400"/>
            <a:ext cx="9144000" cy="1828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dirty="0">
                <a:ea typeface="ＭＳ Ｐゴシック" charset="0"/>
                <a:cs typeface="Helvetica"/>
              </a:rPr>
              <a:t>The world of </a:t>
            </a:r>
            <a:r>
              <a:rPr lang="en-US" sz="4800" b="1" i="1" dirty="0">
                <a:solidFill>
                  <a:srgbClr val="C00000"/>
                </a:solidFill>
                <a:ea typeface="ＭＳ Ｐゴシック" charset="0"/>
                <a:cs typeface="Helvetica"/>
              </a:rPr>
              <a:t>NP </a:t>
            </a:r>
          </a:p>
          <a:p>
            <a:pPr>
              <a:defRPr/>
            </a:pPr>
            <a:r>
              <a:rPr lang="en-US" sz="4800" dirty="0">
                <a:ea typeface="ＭＳ Ｐゴシック" charset="0"/>
                <a:cs typeface="Helvetica"/>
              </a:rPr>
              <a:t>after Cook - Levin - Karp</a:t>
            </a:r>
          </a:p>
        </p:txBody>
      </p: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6400801" y="5685020"/>
            <a:ext cx="703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latin typeface="Helvetica" charset="0"/>
              </a:rPr>
              <a:t>P</a:t>
            </a:r>
          </a:p>
        </p:txBody>
      </p:sp>
      <p:sp>
        <p:nvSpPr>
          <p:cNvPr id="22540" name="TextBox 7"/>
          <p:cNvSpPr txBox="1">
            <a:spLocks noChangeArrowheads="1"/>
          </p:cNvSpPr>
          <p:nvPr/>
        </p:nvSpPr>
        <p:spPr bwMode="auto">
          <a:xfrm>
            <a:off x="5064749" y="3147822"/>
            <a:ext cx="25558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 dirty="0">
                <a:latin typeface="Helvetica" charset="0"/>
              </a:rPr>
              <a:t>NP</a:t>
            </a:r>
            <a:r>
              <a:rPr lang="en-US" altLang="en-US" dirty="0">
                <a:latin typeface="Helvetica" charset="0"/>
              </a:rPr>
              <a:t>-complete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Helvetica" charset="0"/>
              </a:rPr>
              <a:t>problems</a:t>
            </a: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8229601" y="4684695"/>
            <a:ext cx="8963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i="1" dirty="0">
                <a:solidFill>
                  <a:srgbClr val="C00000"/>
                </a:solidFill>
                <a:latin typeface="Helvetica" charset="0"/>
              </a:rPr>
              <a:t>NP</a:t>
            </a:r>
          </a:p>
        </p:txBody>
      </p:sp>
      <p:sp>
        <p:nvSpPr>
          <p:cNvPr id="21" name="Oval 20"/>
          <p:cNvSpPr/>
          <p:nvPr/>
        </p:nvSpPr>
        <p:spPr>
          <a:xfrm>
            <a:off x="5235306" y="5608700"/>
            <a:ext cx="118672" cy="1050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426364" y="5521258"/>
            <a:ext cx="118672" cy="1050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485700" y="5149955"/>
            <a:ext cx="503043" cy="4385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911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442" y="109120"/>
            <a:ext cx="10515600" cy="1325563"/>
          </a:xfrm>
        </p:spPr>
        <p:txBody>
          <a:bodyPr/>
          <a:lstStyle/>
          <a:p>
            <a:r>
              <a:rPr lang="en-US" dirty="0"/>
              <a:t>Epilogue:  What happened since  the early 1970s?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No big news on the </a:t>
            </a:r>
            <a:r>
              <a:rPr lang="en-US" sz="3600" b="1" i="1" dirty="0">
                <a:solidFill>
                  <a:srgbClr val="C00000"/>
                </a:solidFill>
              </a:rPr>
              <a:t>P = NP? </a:t>
            </a:r>
            <a:r>
              <a:rPr lang="en-US" sz="3600" dirty="0"/>
              <a:t>question </a:t>
            </a:r>
            <a:r>
              <a:rPr lang="mr-IN" sz="3600" dirty="0"/>
              <a:t>–</a:t>
            </a:r>
            <a:r>
              <a:rPr lang="en-US" sz="3600" dirty="0"/>
              <a:t> paths have been explored and obstacles have been identified</a:t>
            </a:r>
          </a:p>
          <a:p>
            <a:r>
              <a:rPr lang="en-US" sz="3600" b="1" i="1" dirty="0">
                <a:solidFill>
                  <a:srgbClr val="C00000"/>
                </a:solidFill>
              </a:rPr>
              <a:t>Cryptography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/>
              <a:t>has continued to thrive by leveraging complexity </a:t>
            </a:r>
            <a:r>
              <a:rPr lang="mr-IN" sz="3600" dirty="0"/>
              <a:t>–</a:t>
            </a:r>
            <a:r>
              <a:rPr lang="en-US" sz="3600" dirty="0"/>
              <a:t> other than NP-completeness</a:t>
            </a:r>
          </a:p>
          <a:p>
            <a:r>
              <a:rPr lang="en-US" sz="3600" dirty="0"/>
              <a:t>Brilliant work on </a:t>
            </a:r>
            <a:r>
              <a:rPr lang="en-US" sz="3600" b="1" i="1" dirty="0">
                <a:solidFill>
                  <a:srgbClr val="C00000"/>
                </a:solidFill>
              </a:rPr>
              <a:t>P = BPP? </a:t>
            </a:r>
            <a:r>
              <a:rPr lang="mr-IN" sz="3600" dirty="0"/>
              <a:t>–</a:t>
            </a:r>
            <a:r>
              <a:rPr lang="en-US" sz="3600" dirty="0"/>
              <a:t> are randomized algorithms necessary? </a:t>
            </a:r>
          </a:p>
          <a:p>
            <a:r>
              <a:rPr lang="en-US" sz="3600" dirty="0"/>
              <a:t>The power of interaction and the </a:t>
            </a:r>
            <a:r>
              <a:rPr lang="en-US" sz="3600" b="1" i="1" dirty="0">
                <a:solidFill>
                  <a:srgbClr val="C00000"/>
                </a:solidFill>
              </a:rPr>
              <a:t>PCP theorem: </a:t>
            </a:r>
            <a:r>
              <a:rPr lang="en-US" sz="3600" dirty="0"/>
              <a:t>Approximately solving </a:t>
            </a:r>
            <a:r>
              <a:rPr lang="en-US" sz="3600" b="1" i="1" dirty="0">
                <a:solidFill>
                  <a:srgbClr val="C00000"/>
                </a:solidFill>
              </a:rPr>
              <a:t>NP</a:t>
            </a:r>
            <a:r>
              <a:rPr lang="en-US" sz="3600" dirty="0"/>
              <a:t>-complete problems is much better understood now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256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 since  the early 1970s?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C00000"/>
                </a:solidFill>
              </a:rPr>
              <a:t>Quantum computing </a:t>
            </a:r>
            <a:r>
              <a:rPr lang="en-US" sz="3600" dirty="0"/>
              <a:t>is now an important domain of research for complexity theorists</a:t>
            </a:r>
          </a:p>
          <a:p>
            <a:r>
              <a:rPr lang="en-US" sz="3600" dirty="0"/>
              <a:t>And computer science theorists are now using the concepts of algorithms and complexity to explore problems </a:t>
            </a:r>
            <a:r>
              <a:rPr lang="en-US" sz="3600" b="1" dirty="0">
                <a:solidFill>
                  <a:srgbClr val="C00000"/>
                </a:solidFill>
              </a:rPr>
              <a:t>in many disciplines beyond Computer Science:</a:t>
            </a:r>
            <a:r>
              <a:rPr lang="en-US" sz="3600" dirty="0"/>
              <a:t> Statistical Physics, Neuroscience, Economics and Game Theory, Social Science, Biology, Evolution,</a:t>
            </a:r>
            <a:r>
              <a:rPr lang="mr-IN" sz="3600" dirty="0"/>
              <a:t>…</a:t>
            </a:r>
            <a:endParaRPr lang="en-US" sz="3600" dirty="0"/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3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2796" y="2328837"/>
            <a:ext cx="10515600" cy="1325563"/>
          </a:xfrm>
        </p:spPr>
        <p:txBody>
          <a:bodyPr/>
          <a:lstStyle/>
          <a:p>
            <a:r>
              <a:rPr lang="en-US" dirty="0"/>
              <a:t>finally:  the proof of Cook’s theorem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48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6" descr="mage result for cardano mathematicia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mage result for impossible!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mage result for stephen c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81" y="-1004342"/>
            <a:ext cx="6160957" cy="925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45180" y="2563318"/>
            <a:ext cx="4357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206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58625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 the regular heptagon</a:t>
            </a:r>
          </a:p>
        </p:txBody>
      </p:sp>
      <p:pic>
        <p:nvPicPr>
          <p:cNvPr id="6146" name="Picture 2" descr="egularPolygon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601" b="57960"/>
          <a:stretch/>
        </p:blipFill>
        <p:spPr bwMode="auto">
          <a:xfrm>
            <a:off x="1461604" y="1875976"/>
            <a:ext cx="8520208" cy="170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mpass Mathematics Tool For Drawing Circles PNG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73967" y="3578085"/>
            <a:ext cx="839449" cy="83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mpass Mathematics Tool For Drawing Circles PNG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135442" y="3578085"/>
            <a:ext cx="839449" cy="83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ompass Mathematics Tool For Drawing Circles PNG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577427" y="3588510"/>
            <a:ext cx="839449" cy="83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mpass Mathematics Tool For Drawing Circles PNG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96000" y="3578084"/>
            <a:ext cx="839449" cy="83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ompass Mathematics Tool For Drawing Circles PNG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974695" y="3578083"/>
            <a:ext cx="839449" cy="83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80887" y="3223404"/>
            <a:ext cx="559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35442" y="5521127"/>
            <a:ext cx="7079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Bauhaus 93" charset="0"/>
                <a:ea typeface="Bauhaus 93" charset="0"/>
                <a:cs typeface="Bauhaus 93" charset="0"/>
              </a:rPr>
              <a:t>impossible!</a:t>
            </a:r>
          </a:p>
          <a:p>
            <a:r>
              <a:rPr lang="en-US" sz="4000" dirty="0">
                <a:ea typeface="Bauhaus 93" charset="0"/>
                <a:cs typeface="Bauhaus 93" charset="0"/>
              </a:rPr>
              <a:t>Gauss </a:t>
            </a:r>
            <a:r>
              <a:rPr lang="mr-IN" sz="4000" dirty="0">
                <a:ea typeface="Bauhaus 93" charset="0"/>
                <a:cs typeface="Bauhaus 93" charset="0"/>
              </a:rPr>
              <a:t>–</a:t>
            </a:r>
            <a:r>
              <a:rPr lang="en-US" sz="4000" dirty="0">
                <a:ea typeface="Bauhaus 93" charset="0"/>
                <a:cs typeface="Bauhaus 93" charset="0"/>
              </a:rPr>
              <a:t> </a:t>
            </a:r>
            <a:r>
              <a:rPr lang="en-US" sz="4000" dirty="0" err="1">
                <a:ea typeface="Bauhaus 93" charset="0"/>
                <a:cs typeface="Bauhaus 93" charset="0"/>
              </a:rPr>
              <a:t>Wentzel</a:t>
            </a:r>
            <a:r>
              <a:rPr lang="en-US" sz="4000" dirty="0">
                <a:ea typeface="Bauhaus 93" charset="0"/>
                <a:cs typeface="Bauhaus 93" charset="0"/>
              </a:rPr>
              <a:t> ca 1830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7795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story:  Logic</a:t>
            </a:r>
          </a:p>
        </p:txBody>
      </p:sp>
      <p:pic>
        <p:nvPicPr>
          <p:cNvPr id="4" name="Picture 8" descr="ari">
            <a:extLst>
              <a:ext uri="{FF2B5EF4-FFF2-40B4-BE49-F238E27FC236}">
                <a16:creationId xmlns:a16="http://schemas.microsoft.com/office/drawing/2014/main" id="{F90DA6B9-8E6D-BA4A-8CEA-6B6782C5B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91216"/>
            <a:ext cx="23082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46425" y="2529701"/>
            <a:ext cx="12130668" cy="262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Aristotle, ca 320 BCE: </a:t>
            </a:r>
          </a:p>
          <a:p>
            <a:r>
              <a:rPr lang="en-US" i="1" dirty="0">
                <a:solidFill>
                  <a:srgbClr val="C00000"/>
                </a:solidFill>
              </a:rPr>
              <a:t>“Truth that is both new and necessary”</a:t>
            </a:r>
          </a:p>
        </p:txBody>
      </p:sp>
    </p:spTree>
    <p:extLst>
      <p:ext uri="{BB962C8B-B14F-4D97-AF65-F5344CB8AC3E}">
        <p14:creationId xmlns:p14="http://schemas.microsoft.com/office/powerpoint/2010/main" val="1274895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3024" y="-156117"/>
            <a:ext cx="12779297" cy="72482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7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>
            <a:extLst>
              <a:ext uri="{FF2B5EF4-FFF2-40B4-BE49-F238E27FC236}">
                <a16:creationId xmlns:a16="http://schemas.microsoft.com/office/drawing/2014/main" id="{C6F2C32C-9410-C540-8760-510B300A5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9CEDA35-BEA7-8646-9B18-1B10C4F95542}" type="slidenum">
              <a:rPr lang="en-US" altLang="en-US" sz="1400">
                <a:solidFill>
                  <a:schemeClr val="tx1"/>
                </a:solidFill>
              </a:rPr>
              <a:pPr eaLnBrk="1" hangingPunct="1"/>
              <a:t>8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2E87AB5-C057-304B-AB9C-387FCD0E67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7601" y="5016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Propositional Logic</a:t>
            </a:r>
          </a:p>
        </p:txBody>
      </p:sp>
      <p:sp>
        <p:nvSpPr>
          <p:cNvPr id="26628" name="Text Box 9">
            <a:extLst>
              <a:ext uri="{FF2B5EF4-FFF2-40B4-BE49-F238E27FC236}">
                <a16:creationId xmlns:a16="http://schemas.microsoft.com/office/drawing/2014/main" id="{F7CAFF28-14FF-414C-B322-775E1AAA2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164" y="4857750"/>
            <a:ext cx="13452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+mn-lt"/>
              </a:rPr>
              <a:t>Leibniz</a:t>
            </a:r>
          </a:p>
        </p:txBody>
      </p:sp>
      <p:sp>
        <p:nvSpPr>
          <p:cNvPr id="26629" name="Text Box 10">
            <a:extLst>
              <a:ext uri="{FF2B5EF4-FFF2-40B4-BE49-F238E27FC236}">
                <a16:creationId xmlns:a16="http://schemas.microsoft.com/office/drawing/2014/main" id="{0FABFEB7-826E-C54D-A9DE-4169DD714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4876800"/>
            <a:ext cx="11384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+mn-lt"/>
              </a:rPr>
              <a:t>Boole</a:t>
            </a:r>
          </a:p>
        </p:txBody>
      </p:sp>
      <p:pic>
        <p:nvPicPr>
          <p:cNvPr id="26630" name="Picture 8" descr="lei">
            <a:extLst>
              <a:ext uri="{FF2B5EF4-FFF2-40B4-BE49-F238E27FC236}">
                <a16:creationId xmlns:a16="http://schemas.microsoft.com/office/drawing/2014/main" id="{034C942A-0C18-6B40-A1B9-B42F44E16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790" y="2209801"/>
            <a:ext cx="26670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9" descr="boo">
            <a:extLst>
              <a:ext uri="{FF2B5EF4-FFF2-40B4-BE49-F238E27FC236}">
                <a16:creationId xmlns:a16="http://schemas.microsoft.com/office/drawing/2014/main" id="{A176B0A7-3751-B846-BA42-54431E01A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2209800"/>
            <a:ext cx="18764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3">
            <a:extLst>
              <a:ext uri="{FF2B5EF4-FFF2-40B4-BE49-F238E27FC236}">
                <a16:creationId xmlns:a16="http://schemas.microsoft.com/office/drawing/2014/main" id="{17CE7551-D176-D24C-8CCE-4254B9DD1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71" y="3046878"/>
            <a:ext cx="27751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i="1" dirty="0">
                <a:solidFill>
                  <a:schemeClr val="accent2"/>
                </a:solidFill>
              </a:rPr>
              <a:t>“</a:t>
            </a:r>
            <a:r>
              <a:rPr lang="en-US" altLang="en-US" sz="3600" i="1" dirty="0" err="1">
                <a:solidFill>
                  <a:schemeClr val="accent2"/>
                </a:solidFill>
              </a:rPr>
              <a:t>calculemus</a:t>
            </a:r>
            <a:r>
              <a:rPr lang="en-US" altLang="en-US" sz="3600" i="1" dirty="0">
                <a:solidFill>
                  <a:schemeClr val="accent2"/>
                </a:solidFill>
              </a:rPr>
              <a:t>”</a:t>
            </a:r>
          </a:p>
        </p:txBody>
      </p:sp>
      <p:sp>
        <p:nvSpPr>
          <p:cNvPr id="9" name="Text Box 33">
            <a:extLst>
              <a:ext uri="{FF2B5EF4-FFF2-40B4-BE49-F238E27FC236}">
                <a16:creationId xmlns:a16="http://schemas.microsoft.com/office/drawing/2014/main" id="{17CE7551-D176-D24C-8CCE-4254B9DD1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250" y="2828836"/>
            <a:ext cx="18517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i="1" dirty="0">
                <a:solidFill>
                  <a:schemeClr val="accent2"/>
                </a:solidFill>
              </a:rPr>
              <a:t>“laws of</a:t>
            </a:r>
          </a:p>
          <a:p>
            <a:pPr eaLnBrk="1" hangingPunct="1"/>
            <a:r>
              <a:rPr lang="en-US" altLang="en-US" sz="3600" i="1" dirty="0">
                <a:solidFill>
                  <a:schemeClr val="accent2"/>
                </a:solidFill>
              </a:rPr>
              <a:t>thought”</a:t>
            </a:r>
          </a:p>
        </p:txBody>
      </p:sp>
    </p:spTree>
    <p:extLst>
      <p:ext uri="{BB962C8B-B14F-4D97-AF65-F5344CB8AC3E}">
        <p14:creationId xmlns:p14="http://schemas.microsoft.com/office/powerpoint/2010/main" val="1484495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>
            <a:extLst>
              <a:ext uri="{FF2B5EF4-FFF2-40B4-BE49-F238E27FC236}">
                <a16:creationId xmlns:a16="http://schemas.microsoft.com/office/drawing/2014/main" id="{7F37A56F-AF9B-F84E-8D45-595FE1E94CDB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E2708B6-3D16-0442-9ED3-33F39DE54501}" type="slidenum">
              <a:rPr lang="en-US" altLang="en-US" sz="1400">
                <a:solidFill>
                  <a:schemeClr val="tx1"/>
                </a:solidFill>
              </a:rPr>
              <a:pPr algn="r" eaLnBrk="1" hangingPunct="1"/>
              <a:t>9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103D741-3E4E-EB4E-8CEF-B68CD39541B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533400"/>
            <a:ext cx="84582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Meanwhile, math gets complicated</a:t>
            </a:r>
            <a:r>
              <a:rPr lang="mr-IN" altLang="en-US" dirty="0">
                <a:ea typeface="ＭＳ Ｐゴシック" panose="020B0600070205080204" pitchFamily="34" charset="-128"/>
              </a:rPr>
              <a:t>…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8676" name="Picture 5" descr="can">
            <a:extLst>
              <a:ext uri="{FF2B5EF4-FFF2-40B4-BE49-F238E27FC236}">
                <a16:creationId xmlns:a16="http://schemas.microsoft.com/office/drawing/2014/main" id="{612EE9AD-420B-704A-8B1D-392FCC92F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2209800"/>
            <a:ext cx="1997075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>
            <a:extLst>
              <a:ext uri="{FF2B5EF4-FFF2-40B4-BE49-F238E27FC236}">
                <a16:creationId xmlns:a16="http://schemas.microsoft.com/office/drawing/2014/main" id="{3CD54958-7F2D-FB49-9934-86C5DE155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5715000"/>
            <a:ext cx="1787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+mn-lt"/>
              </a:rPr>
              <a:t>G. Cantor</a:t>
            </a:r>
            <a:endParaRPr lang="en-US" altLang="en-US" dirty="0">
              <a:latin typeface="+mn-lt"/>
            </a:endParaRPr>
          </a:p>
        </p:txBody>
      </p:sp>
      <p:sp>
        <p:nvSpPr>
          <p:cNvPr id="28678" name="Text Box 7">
            <a:extLst>
              <a:ext uri="{FF2B5EF4-FFF2-40B4-BE49-F238E27FC236}">
                <a16:creationId xmlns:a16="http://schemas.microsoft.com/office/drawing/2014/main" id="{02977205-70D1-EE42-A111-1F8D3DC81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0426" y="3238500"/>
            <a:ext cx="1349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8679" name="Text Box 8">
            <a:extLst>
              <a:ext uri="{FF2B5EF4-FFF2-40B4-BE49-F238E27FC236}">
                <a16:creationId xmlns:a16="http://schemas.microsoft.com/office/drawing/2014/main" id="{BE82DA23-FA1F-EC4B-AC9B-DFEA08AAD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317" y="2797800"/>
            <a:ext cx="1600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800" i="1" dirty="0">
                <a:solidFill>
                  <a:schemeClr val="accent2"/>
                </a:solidFill>
              </a:rPr>
              <a:t>∞</a:t>
            </a:r>
          </a:p>
        </p:txBody>
      </p:sp>
    </p:spTree>
    <p:extLst>
      <p:ext uri="{BB962C8B-B14F-4D97-AF65-F5344CB8AC3E}">
        <p14:creationId xmlns:p14="http://schemas.microsoft.com/office/powerpoint/2010/main" val="57918982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3801</TotalTime>
  <Words>1408</Words>
  <Application>Microsoft Office PowerPoint</Application>
  <PresentationFormat>Widescreen</PresentationFormat>
  <Paragraphs>241</Paragraphs>
  <Slides>47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the story  of complexity</vt:lpstr>
      <vt:lpstr>the story of complexity</vt:lpstr>
      <vt:lpstr>the story  of  complexity</vt:lpstr>
      <vt:lpstr>The quest for the quintic formula</vt:lpstr>
      <vt:lpstr>looking for the regular heptagon</vt:lpstr>
      <vt:lpstr>Another story:  Logic</vt:lpstr>
      <vt:lpstr>PowerPoint Presentation</vt:lpstr>
      <vt:lpstr>Propositional Logic</vt:lpstr>
      <vt:lpstr>Meanwhile, math gets complicated…</vt:lpstr>
      <vt:lpstr>Mathematics needs foundations!</vt:lpstr>
      <vt:lpstr>Propositional Logic</vt:lpstr>
      <vt:lpstr>The quest for foundations 1900 – 1931</vt:lpstr>
      <vt:lpstr>And ultimately:  impossible!   The incompleteness theorem, 1931</vt:lpstr>
      <vt:lpstr>And then… an unexpected turn of events:  the universal computer, 1937</vt:lpstr>
      <vt:lpstr>Computation, at last!</vt:lpstr>
      <vt:lpstr>Computation at last, but…</vt:lpstr>
      <vt:lpstr>Exponential is bad</vt:lpstr>
      <vt:lpstr>Q: But then, how are chips tested?</vt:lpstr>
      <vt:lpstr>What is the ideal running time of an algorithm?  What is the opposite of exponential?</vt:lpstr>
      <vt:lpstr>   The story of P</vt:lpstr>
      <vt:lpstr>Complexity before P</vt:lpstr>
      <vt:lpstr>Optimization</vt:lpstr>
      <vt:lpstr>Pushing the limits of computation – again! (cf: solution by arithmetic operations and roots,     construction by straight edge and compass) </vt:lpstr>
      <vt:lpstr>What is a “reasonable problem”?</vt:lpstr>
      <vt:lpstr>Remember SATISFIABILITY?</vt:lpstr>
      <vt:lpstr>What is a “reasonable problem” (cont.)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to… What is a “reasonable problem”</vt:lpstr>
      <vt:lpstr>PowerPoint Presentation</vt:lpstr>
      <vt:lpstr>PowerPoint Presentation</vt:lpstr>
      <vt:lpstr>Meanwhile in the 1960s:  The Chomsky Hierarchy</vt:lpstr>
      <vt:lpstr>The Chomsky hierarchy: computational version</vt:lpstr>
      <vt:lpstr>                             enter Steve Cook!</vt:lpstr>
      <vt:lpstr>And all of a sudden, out of nowhere…</vt:lpstr>
      <vt:lpstr>SATISFIABILITY is __________? (A terminological proposal by Don Knuth, 1973)</vt:lpstr>
      <vt:lpstr>Meanwhile, behind the Iron Curtain…</vt:lpstr>
      <vt:lpstr>NP-completeness is an ubiquitous phenomenon!</vt:lpstr>
      <vt:lpstr>PowerPoint Presentation</vt:lpstr>
      <vt:lpstr>PowerPoint Presentation</vt:lpstr>
      <vt:lpstr>Epilogue:  What happened since  the early 1970s?</vt:lpstr>
      <vt:lpstr>What happened since  the early 1970s? (cont.)</vt:lpstr>
      <vt:lpstr>finally:  the proof of Cook’s theorem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story of complexity</dc:title>
  <dc:creator>Microsoft Office User</dc:creator>
  <cp:lastModifiedBy>Microsoft Office User</cp:lastModifiedBy>
  <cp:revision>98</cp:revision>
  <dcterms:created xsi:type="dcterms:W3CDTF">2019-05-04T18:29:10Z</dcterms:created>
  <dcterms:modified xsi:type="dcterms:W3CDTF">2024-11-25T08:19:16Z</dcterms:modified>
</cp:coreProperties>
</file>